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273" r:id="rId5"/>
    <p:sldId id="288" r:id="rId6"/>
    <p:sldId id="289" r:id="rId7"/>
    <p:sldId id="291" r:id="rId8"/>
    <p:sldId id="306" r:id="rId9"/>
    <p:sldId id="293" r:id="rId10"/>
    <p:sldId id="294" r:id="rId11"/>
    <p:sldId id="292" r:id="rId12"/>
    <p:sldId id="298" r:id="rId13"/>
    <p:sldId id="300" r:id="rId14"/>
    <p:sldId id="299" r:id="rId15"/>
    <p:sldId id="307" r:id="rId16"/>
    <p:sldId id="304" r:id="rId17"/>
    <p:sldId id="311" r:id="rId18"/>
    <p:sldId id="310" r:id="rId19"/>
    <p:sldId id="302" r:id="rId2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4745" autoAdjust="0"/>
  </p:normalViewPr>
  <p:slideViewPr>
    <p:cSldViewPr snapToGrid="0">
      <p:cViewPr varScale="1">
        <p:scale>
          <a:sx n="47" d="100"/>
          <a:sy n="47" d="100"/>
        </p:scale>
        <p:origin x="2064"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A0D9FC-742A-42E8-BE7A-7776C09AE61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B880FB1-6527-4D73-9668-21BA6D06FA08}">
      <dgm:prSet/>
      <dgm:spPr/>
      <dgm:t>
        <a:bodyPr/>
        <a:lstStyle/>
        <a:p>
          <a:r>
            <a:rPr lang="en-US" dirty="0"/>
            <a:t>Marine Water Quality Monitoring</a:t>
          </a:r>
        </a:p>
      </dgm:t>
    </dgm:pt>
    <dgm:pt modelId="{E5957D96-50FC-45A7-9674-641DD298745C}" type="parTrans" cxnId="{A03E93A5-BAA1-4A97-AA29-FDC2A1C87881}">
      <dgm:prSet/>
      <dgm:spPr/>
      <dgm:t>
        <a:bodyPr/>
        <a:lstStyle/>
        <a:p>
          <a:endParaRPr lang="en-US"/>
        </a:p>
      </dgm:t>
    </dgm:pt>
    <dgm:pt modelId="{D5707B3B-864B-424C-9EFE-C4A34308E7DD}" type="sibTrans" cxnId="{A03E93A5-BAA1-4A97-AA29-FDC2A1C87881}">
      <dgm:prSet/>
      <dgm:spPr/>
      <dgm:t>
        <a:bodyPr/>
        <a:lstStyle/>
        <a:p>
          <a:endParaRPr lang="en-US"/>
        </a:p>
      </dgm:t>
    </dgm:pt>
    <dgm:pt modelId="{81F3200D-EA07-473E-BF8B-E83906E021B3}">
      <dgm:prSet/>
      <dgm:spPr/>
      <dgm:t>
        <a:bodyPr/>
        <a:lstStyle/>
        <a:p>
          <a:r>
            <a:rPr lang="en-US" dirty="0"/>
            <a:t>EVOS Lingering Oil Project</a:t>
          </a:r>
        </a:p>
      </dgm:t>
    </dgm:pt>
    <dgm:pt modelId="{0839CA2B-FDE3-42C3-B9C4-3AA56CD27CC8}" type="parTrans" cxnId="{E5FBE476-2526-4C21-B8DA-BA5A8A888A7F}">
      <dgm:prSet/>
      <dgm:spPr/>
      <dgm:t>
        <a:bodyPr/>
        <a:lstStyle/>
        <a:p>
          <a:endParaRPr lang="en-US"/>
        </a:p>
      </dgm:t>
    </dgm:pt>
    <dgm:pt modelId="{2AA74F3F-7F70-42F7-BAEB-E6E4958E4464}" type="sibTrans" cxnId="{E5FBE476-2526-4C21-B8DA-BA5A8A888A7F}">
      <dgm:prSet/>
      <dgm:spPr/>
      <dgm:t>
        <a:bodyPr/>
        <a:lstStyle/>
        <a:p>
          <a:endParaRPr lang="en-US"/>
        </a:p>
      </dgm:t>
    </dgm:pt>
    <dgm:pt modelId="{23246C3E-80E9-4B07-9660-257FAA53D6DD}">
      <dgm:prSet/>
      <dgm:spPr/>
      <dgm:t>
        <a:bodyPr/>
        <a:lstStyle/>
        <a:p>
          <a:r>
            <a:rPr lang="en-US" dirty="0"/>
            <a:t>AK Clean Harbors</a:t>
          </a:r>
        </a:p>
      </dgm:t>
    </dgm:pt>
    <dgm:pt modelId="{29732DF9-7291-4253-BB26-099C744D76A1}" type="parTrans" cxnId="{AF8CACF5-04B8-42D1-B3C2-831A670897A3}">
      <dgm:prSet/>
      <dgm:spPr/>
      <dgm:t>
        <a:bodyPr/>
        <a:lstStyle/>
        <a:p>
          <a:endParaRPr lang="en-US"/>
        </a:p>
      </dgm:t>
    </dgm:pt>
    <dgm:pt modelId="{0BC5D990-97D4-4386-9A19-68E046BBACB1}" type="sibTrans" cxnId="{AF8CACF5-04B8-42D1-B3C2-831A670897A3}">
      <dgm:prSet/>
      <dgm:spPr/>
      <dgm:t>
        <a:bodyPr/>
        <a:lstStyle/>
        <a:p>
          <a:endParaRPr lang="en-US"/>
        </a:p>
      </dgm:t>
    </dgm:pt>
    <dgm:pt modelId="{3384C9AB-A776-43B1-A414-2165190F47D7}">
      <dgm:prSet/>
      <dgm:spPr/>
      <dgm:t>
        <a:bodyPr/>
        <a:lstStyle/>
        <a:p>
          <a:r>
            <a:rPr lang="en-US" dirty="0"/>
            <a:t>Why, where, what and some results</a:t>
          </a:r>
        </a:p>
      </dgm:t>
    </dgm:pt>
    <dgm:pt modelId="{C83C7915-29E0-4ADD-984A-2D671BB1AB1C}" type="parTrans" cxnId="{5A09656F-F3F2-4422-ACEF-836F65800291}">
      <dgm:prSet/>
      <dgm:spPr/>
      <dgm:t>
        <a:bodyPr/>
        <a:lstStyle/>
        <a:p>
          <a:endParaRPr lang="en-US"/>
        </a:p>
      </dgm:t>
    </dgm:pt>
    <dgm:pt modelId="{4CA4684B-3889-4BAC-B2F7-E0DA6F38553E}" type="sibTrans" cxnId="{5A09656F-F3F2-4422-ACEF-836F65800291}">
      <dgm:prSet/>
      <dgm:spPr/>
      <dgm:t>
        <a:bodyPr/>
        <a:lstStyle/>
        <a:p>
          <a:endParaRPr lang="en-US"/>
        </a:p>
      </dgm:t>
    </dgm:pt>
    <dgm:pt modelId="{162558C7-DC9E-4824-8BBA-F50D217A32CF}" type="pres">
      <dgm:prSet presAssocID="{D3A0D9FC-742A-42E8-BE7A-7776C09AE61A}" presName="linear" presStyleCnt="0">
        <dgm:presLayoutVars>
          <dgm:animLvl val="lvl"/>
          <dgm:resizeHandles val="exact"/>
        </dgm:presLayoutVars>
      </dgm:prSet>
      <dgm:spPr/>
    </dgm:pt>
    <dgm:pt modelId="{38FC762A-DFF5-47B1-9EC7-2D857E990680}" type="pres">
      <dgm:prSet presAssocID="{3B880FB1-6527-4D73-9668-21BA6D06FA08}" presName="parentText" presStyleLbl="node1" presStyleIdx="0" presStyleCnt="3">
        <dgm:presLayoutVars>
          <dgm:chMax val="0"/>
          <dgm:bulletEnabled val="1"/>
        </dgm:presLayoutVars>
      </dgm:prSet>
      <dgm:spPr/>
    </dgm:pt>
    <dgm:pt modelId="{DCC86FAA-FB8D-4043-93B1-840A6A0ADC52}" type="pres">
      <dgm:prSet presAssocID="{3B880FB1-6527-4D73-9668-21BA6D06FA08}" presName="childText" presStyleLbl="revTx" presStyleIdx="0" presStyleCnt="1">
        <dgm:presLayoutVars>
          <dgm:bulletEnabled val="1"/>
        </dgm:presLayoutVars>
      </dgm:prSet>
      <dgm:spPr/>
    </dgm:pt>
    <dgm:pt modelId="{2555E341-3B6E-4031-B71A-77162E54A14E}" type="pres">
      <dgm:prSet presAssocID="{81F3200D-EA07-473E-BF8B-E83906E021B3}" presName="parentText" presStyleLbl="node1" presStyleIdx="1" presStyleCnt="3" custLinFactNeighborX="-5085" custLinFactNeighborY="-45680">
        <dgm:presLayoutVars>
          <dgm:chMax val="0"/>
          <dgm:bulletEnabled val="1"/>
        </dgm:presLayoutVars>
      </dgm:prSet>
      <dgm:spPr/>
    </dgm:pt>
    <dgm:pt modelId="{A576570E-D77B-41E4-ADDB-FD2A2A36A5AF}" type="pres">
      <dgm:prSet presAssocID="{2AA74F3F-7F70-42F7-BAEB-E6E4958E4464}" presName="spacer" presStyleCnt="0"/>
      <dgm:spPr/>
    </dgm:pt>
    <dgm:pt modelId="{FCA8179F-389D-4215-A93C-13DB15B80C3D}" type="pres">
      <dgm:prSet presAssocID="{23246C3E-80E9-4B07-9660-257FAA53D6DD}" presName="parentText" presStyleLbl="node1" presStyleIdx="2" presStyleCnt="3">
        <dgm:presLayoutVars>
          <dgm:chMax val="0"/>
          <dgm:bulletEnabled val="1"/>
        </dgm:presLayoutVars>
      </dgm:prSet>
      <dgm:spPr/>
    </dgm:pt>
  </dgm:ptLst>
  <dgm:cxnLst>
    <dgm:cxn modelId="{5A09656F-F3F2-4422-ACEF-836F65800291}" srcId="{3B880FB1-6527-4D73-9668-21BA6D06FA08}" destId="{3384C9AB-A776-43B1-A414-2165190F47D7}" srcOrd="0" destOrd="0" parTransId="{C83C7915-29E0-4ADD-984A-2D671BB1AB1C}" sibTransId="{4CA4684B-3889-4BAC-B2F7-E0DA6F38553E}"/>
    <dgm:cxn modelId="{E5FBE476-2526-4C21-B8DA-BA5A8A888A7F}" srcId="{D3A0D9FC-742A-42E8-BE7A-7776C09AE61A}" destId="{81F3200D-EA07-473E-BF8B-E83906E021B3}" srcOrd="1" destOrd="0" parTransId="{0839CA2B-FDE3-42C3-B9C4-3AA56CD27CC8}" sibTransId="{2AA74F3F-7F70-42F7-BAEB-E6E4958E4464}"/>
    <dgm:cxn modelId="{AA0CF487-D02C-48A3-BD63-3EF4B86598B2}" type="presOf" srcId="{3384C9AB-A776-43B1-A414-2165190F47D7}" destId="{DCC86FAA-FB8D-4043-93B1-840A6A0ADC52}" srcOrd="0" destOrd="0" presId="urn:microsoft.com/office/officeart/2005/8/layout/vList2"/>
    <dgm:cxn modelId="{380BDE8B-E4CE-4C0C-A108-CF31B693218C}" type="presOf" srcId="{D3A0D9FC-742A-42E8-BE7A-7776C09AE61A}" destId="{162558C7-DC9E-4824-8BBA-F50D217A32CF}" srcOrd="0" destOrd="0" presId="urn:microsoft.com/office/officeart/2005/8/layout/vList2"/>
    <dgm:cxn modelId="{A03E93A5-BAA1-4A97-AA29-FDC2A1C87881}" srcId="{D3A0D9FC-742A-42E8-BE7A-7776C09AE61A}" destId="{3B880FB1-6527-4D73-9668-21BA6D06FA08}" srcOrd="0" destOrd="0" parTransId="{E5957D96-50FC-45A7-9674-641DD298745C}" sibTransId="{D5707B3B-864B-424C-9EFE-C4A34308E7DD}"/>
    <dgm:cxn modelId="{FB8BC9AA-DA6B-4321-9D52-2B3466CD3C47}" type="presOf" srcId="{23246C3E-80E9-4B07-9660-257FAA53D6DD}" destId="{FCA8179F-389D-4215-A93C-13DB15B80C3D}" srcOrd="0" destOrd="0" presId="urn:microsoft.com/office/officeart/2005/8/layout/vList2"/>
    <dgm:cxn modelId="{577F27C5-5F1E-44E0-8A67-05E7E08FEE53}" type="presOf" srcId="{3B880FB1-6527-4D73-9668-21BA6D06FA08}" destId="{38FC762A-DFF5-47B1-9EC7-2D857E990680}" srcOrd="0" destOrd="0" presId="urn:microsoft.com/office/officeart/2005/8/layout/vList2"/>
    <dgm:cxn modelId="{E71AE9DE-6AB8-4D66-B81B-324DFB5BA892}" type="presOf" srcId="{81F3200D-EA07-473E-BF8B-E83906E021B3}" destId="{2555E341-3B6E-4031-B71A-77162E54A14E}" srcOrd="0" destOrd="0" presId="urn:microsoft.com/office/officeart/2005/8/layout/vList2"/>
    <dgm:cxn modelId="{AF8CACF5-04B8-42D1-B3C2-831A670897A3}" srcId="{D3A0D9FC-742A-42E8-BE7A-7776C09AE61A}" destId="{23246C3E-80E9-4B07-9660-257FAA53D6DD}" srcOrd="2" destOrd="0" parTransId="{29732DF9-7291-4253-BB26-099C744D76A1}" sibTransId="{0BC5D990-97D4-4386-9A19-68E046BBACB1}"/>
    <dgm:cxn modelId="{9A7D2CF3-317B-4316-9063-128E4E2D0D91}" type="presParOf" srcId="{162558C7-DC9E-4824-8BBA-F50D217A32CF}" destId="{38FC762A-DFF5-47B1-9EC7-2D857E990680}" srcOrd="0" destOrd="0" presId="urn:microsoft.com/office/officeart/2005/8/layout/vList2"/>
    <dgm:cxn modelId="{934E9BAC-B045-4DD5-9380-9681C5D1D92A}" type="presParOf" srcId="{162558C7-DC9E-4824-8BBA-F50D217A32CF}" destId="{DCC86FAA-FB8D-4043-93B1-840A6A0ADC52}" srcOrd="1" destOrd="0" presId="urn:microsoft.com/office/officeart/2005/8/layout/vList2"/>
    <dgm:cxn modelId="{76B76111-4E46-4240-AA5F-0F45841A783B}" type="presParOf" srcId="{162558C7-DC9E-4824-8BBA-F50D217A32CF}" destId="{2555E341-3B6E-4031-B71A-77162E54A14E}" srcOrd="2" destOrd="0" presId="urn:microsoft.com/office/officeart/2005/8/layout/vList2"/>
    <dgm:cxn modelId="{BD313AA8-8FB1-45A4-A15B-DE8A9DDD1226}" type="presParOf" srcId="{162558C7-DC9E-4824-8BBA-F50D217A32CF}" destId="{A576570E-D77B-41E4-ADDB-FD2A2A36A5AF}" srcOrd="3" destOrd="0" presId="urn:microsoft.com/office/officeart/2005/8/layout/vList2"/>
    <dgm:cxn modelId="{2870647C-B748-493A-9918-626B62FC9574}" type="presParOf" srcId="{162558C7-DC9E-4824-8BBA-F50D217A32CF}" destId="{FCA8179F-389D-4215-A93C-13DB15B80C3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C762A-DFF5-47B1-9EC7-2D857E990680}">
      <dsp:nvSpPr>
        <dsp:cNvPr id="0" name=""/>
        <dsp:cNvSpPr/>
      </dsp:nvSpPr>
      <dsp:spPr>
        <a:xfrm>
          <a:off x="0" y="684750"/>
          <a:ext cx="7012370" cy="86697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Marine Water Quality Monitoring</a:t>
          </a:r>
        </a:p>
      </dsp:txBody>
      <dsp:txXfrm>
        <a:off x="42322" y="727072"/>
        <a:ext cx="6927726" cy="782326"/>
      </dsp:txXfrm>
    </dsp:sp>
    <dsp:sp modelId="{DCC86FAA-FB8D-4043-93B1-840A6A0ADC52}">
      <dsp:nvSpPr>
        <dsp:cNvPr id="0" name=""/>
        <dsp:cNvSpPr/>
      </dsp:nvSpPr>
      <dsp:spPr>
        <a:xfrm>
          <a:off x="0" y="1551720"/>
          <a:ext cx="7012370"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643"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Why, where, what and some results</a:t>
          </a:r>
        </a:p>
      </dsp:txBody>
      <dsp:txXfrm>
        <a:off x="0" y="1551720"/>
        <a:ext cx="7012370" cy="629280"/>
      </dsp:txXfrm>
    </dsp:sp>
    <dsp:sp modelId="{2555E341-3B6E-4031-B71A-77162E54A14E}">
      <dsp:nvSpPr>
        <dsp:cNvPr id="0" name=""/>
        <dsp:cNvSpPr/>
      </dsp:nvSpPr>
      <dsp:spPr>
        <a:xfrm>
          <a:off x="0" y="2131008"/>
          <a:ext cx="7012370" cy="866970"/>
        </a:xfrm>
        <a:prstGeom prst="roundRect">
          <a:avLst/>
        </a:prstGeom>
        <a:solidFill>
          <a:schemeClr val="accent2">
            <a:hueOff val="992246"/>
            <a:satOff val="-27297"/>
            <a:lumOff val="588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EVOS Lingering Oil Project</a:t>
          </a:r>
        </a:p>
      </dsp:txBody>
      <dsp:txXfrm>
        <a:off x="42322" y="2173330"/>
        <a:ext cx="6927726" cy="782326"/>
      </dsp:txXfrm>
    </dsp:sp>
    <dsp:sp modelId="{FCA8179F-389D-4215-A93C-13DB15B80C3D}">
      <dsp:nvSpPr>
        <dsp:cNvPr id="0" name=""/>
        <dsp:cNvSpPr/>
      </dsp:nvSpPr>
      <dsp:spPr>
        <a:xfrm>
          <a:off x="0" y="3157410"/>
          <a:ext cx="7012370" cy="866970"/>
        </a:xfrm>
        <a:prstGeom prst="roundRect">
          <a:avLst/>
        </a:prstGeom>
        <a:solidFill>
          <a:schemeClr val="accent2">
            <a:hueOff val="1984493"/>
            <a:satOff val="-54594"/>
            <a:lumOff val="117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AK Clean Harbors</a:t>
          </a:r>
        </a:p>
      </dsp:txBody>
      <dsp:txXfrm>
        <a:off x="42322" y="3199732"/>
        <a:ext cx="6927726" cy="7823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ABCAF3DA-00B7-44AD-B376-D0656D6757E3}" type="datetimeFigureOut">
              <a:rPr lang="en-US" smtClean="0"/>
              <a:t>7/18/2023</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39B65412-806A-4C47-9D6B-1E6BBB3AD7EB}" type="slidenum">
              <a:rPr lang="en-US" smtClean="0"/>
              <a:t>‹#›</a:t>
            </a:fld>
            <a:endParaRPr lang="en-US" dirty="0"/>
          </a:p>
        </p:txBody>
      </p:sp>
    </p:spTree>
    <p:extLst>
      <p:ext uri="{BB962C8B-B14F-4D97-AF65-F5344CB8AC3E}">
        <p14:creationId xmlns:p14="http://schemas.microsoft.com/office/powerpoint/2010/main" val="937453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65412-806A-4C47-9D6B-1E6BBB3AD7EB}" type="slidenum">
              <a:rPr lang="en-US" smtClean="0"/>
              <a:t>1</a:t>
            </a:fld>
            <a:endParaRPr lang="en-US" dirty="0"/>
          </a:p>
        </p:txBody>
      </p:sp>
    </p:spTree>
    <p:extLst>
      <p:ext uri="{BB962C8B-B14F-4D97-AF65-F5344CB8AC3E}">
        <p14:creationId xmlns:p14="http://schemas.microsoft.com/office/powerpoint/2010/main" val="2720351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Indicator of sewage, found in the digestive track of warm blooded animals. Is an indicator of pathogens (such as E. coli) that cause illness (rash, ear infections, gastrointestinal pain, nausea, diarrhea, vomiting and fever), and can lead to low Dissolved </a:t>
            </a:r>
            <a:r>
              <a:rPr lang="en-US" dirty="0" err="1"/>
              <a:t>Oxegen</a:t>
            </a:r>
            <a:r>
              <a:rPr lang="en-US" dirty="0"/>
              <a:t>. </a:t>
            </a:r>
          </a:p>
          <a:p>
            <a:endParaRPr lang="en-US" dirty="0"/>
          </a:p>
          <a:p>
            <a:r>
              <a:rPr lang="en-US" dirty="0"/>
              <a:t>Sites near communities (not shipping lane sites) were sampled 5 times for bacteria (FC and enterococci), the geo mean is taken of the average, so most years about 30 samples. </a:t>
            </a:r>
          </a:p>
          <a:p>
            <a:endParaRPr lang="en-US" dirty="0"/>
          </a:p>
          <a:p>
            <a:endParaRPr lang="en-US" dirty="0"/>
          </a:p>
        </p:txBody>
      </p:sp>
      <p:sp>
        <p:nvSpPr>
          <p:cNvPr id="4" name="Slide Number Placeholder 3"/>
          <p:cNvSpPr>
            <a:spLocks noGrp="1"/>
          </p:cNvSpPr>
          <p:nvPr>
            <p:ph type="sldNum" sz="quarter" idx="5"/>
          </p:nvPr>
        </p:nvSpPr>
        <p:spPr/>
        <p:txBody>
          <a:bodyPr/>
          <a:lstStyle/>
          <a:p>
            <a:fld id="{39B65412-806A-4C47-9D6B-1E6BBB3AD7EB}" type="slidenum">
              <a:rPr lang="en-US" smtClean="0"/>
              <a:t>10</a:t>
            </a:fld>
            <a:endParaRPr lang="en-US" dirty="0"/>
          </a:p>
        </p:txBody>
      </p:sp>
    </p:spTree>
    <p:extLst>
      <p:ext uri="{BB962C8B-B14F-4D97-AF65-F5344CB8AC3E}">
        <p14:creationId xmlns:p14="http://schemas.microsoft.com/office/powerpoint/2010/main" val="767915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cs typeface="Times New Roman" panose="02020603050405020304" pitchFamily="18" charset="0"/>
              </a:rPr>
              <a:t>Enterococci are distinguished by their ability to survive in salt water, and in this respect they more closely mimic many pathogens than do the other indicators. While this doesn’t directly cause illness it is an indicator of waste from warm blooded animals, which can cause illness. High levels also can reduce dissolved </a:t>
            </a:r>
            <a:r>
              <a:rPr lang="en-US" sz="1800" dirty="0" err="1">
                <a:latin typeface="Calibri" panose="020F0502020204030204" pitchFamily="34" charset="0"/>
                <a:ea typeface="Calibri" panose="020F0502020204030204" pitchFamily="34" charset="0"/>
                <a:cs typeface="Times New Roman" panose="02020603050405020304" pitchFamily="18" charset="0"/>
              </a:rPr>
              <a:t>oxegen</a:t>
            </a:r>
            <a:r>
              <a:rPr lang="en-US" sz="1800" dirty="0">
                <a:latin typeface="Calibri" panose="020F0502020204030204" pitchFamily="34" charset="0"/>
                <a:ea typeface="Calibri" panose="020F0502020204030204" pitchFamily="34" charset="0"/>
                <a:cs typeface="Times New Roman" panose="02020603050405020304" pitchFamily="18" charset="0"/>
              </a:rPr>
              <a:t> which causes problems marine life.  This is a better indicator of human waste in marine waters than FC. </a:t>
            </a:r>
            <a:r>
              <a:rPr lang="en-US" sz="1800" dirty="0" err="1">
                <a:latin typeface="Calibri" panose="020F0502020204030204" pitchFamily="34" charset="0"/>
                <a:ea typeface="Calibri" panose="020F0502020204030204" pitchFamily="34" charset="0"/>
                <a:cs typeface="Times New Roman" panose="02020603050405020304" pitchFamily="18" charset="0"/>
              </a:rPr>
              <a:t>Entero</a:t>
            </a:r>
            <a:r>
              <a:rPr lang="en-US" sz="1800" dirty="0">
                <a:latin typeface="Calibri" panose="020F0502020204030204" pitchFamily="34" charset="0"/>
                <a:ea typeface="Calibri" panose="020F0502020204030204" pitchFamily="34" charset="0"/>
                <a:cs typeface="Times New Roman" panose="02020603050405020304" pitchFamily="18" charset="0"/>
              </a:rPr>
              <a:t> lives longer than FC in the marine environment. </a:t>
            </a:r>
          </a:p>
          <a:p>
            <a:endParaRPr lang="en-US" sz="1800" dirty="0">
              <a:latin typeface="Calibri" panose="020F0502020204030204" pitchFamily="34" charset="0"/>
              <a:cs typeface="Times New Roman" panose="02020603050405020304" pitchFamily="18" charset="0"/>
            </a:endParaRPr>
          </a:p>
          <a:p>
            <a:r>
              <a:rPr lang="en-US" sz="1800" dirty="0">
                <a:latin typeface="Calibri" panose="020F0502020204030204" pitchFamily="34" charset="0"/>
                <a:cs typeface="Times New Roman" panose="02020603050405020304" pitchFamily="18" charset="0"/>
              </a:rPr>
              <a:t>In addition to these parameters we are documenting physical parameters, to better understand environmental conditions, including temperature, pH, salinity, and dissolved </a:t>
            </a:r>
            <a:r>
              <a:rPr lang="en-US" sz="1800" dirty="0" err="1">
                <a:latin typeface="Calibri" panose="020F0502020204030204" pitchFamily="34" charset="0"/>
                <a:cs typeface="Times New Roman" panose="02020603050405020304" pitchFamily="18" charset="0"/>
              </a:rPr>
              <a:t>oxegen</a:t>
            </a:r>
            <a:r>
              <a:rPr lang="en-US" sz="1800" dirty="0">
                <a:latin typeface="Calibri" panose="020F0502020204030204" pitchFamily="34" charset="0"/>
                <a:cs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39B65412-806A-4C47-9D6B-1E6BBB3AD7EB}" type="slidenum">
              <a:rPr lang="en-US" smtClean="0"/>
              <a:t>11</a:t>
            </a:fld>
            <a:endParaRPr lang="en-US" dirty="0"/>
          </a:p>
        </p:txBody>
      </p:sp>
    </p:spTree>
    <p:extLst>
      <p:ext uri="{BB962C8B-B14F-4D97-AF65-F5344CB8AC3E}">
        <p14:creationId xmlns:p14="http://schemas.microsoft.com/office/powerpoint/2010/main" val="1011700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pathogen exceedances in Seward, Ketchikan, Kodiak and Wrangell; will use Microbial Source tracking this year to better understand sources of pathogens</a:t>
            </a:r>
          </a:p>
        </p:txBody>
      </p:sp>
      <p:sp>
        <p:nvSpPr>
          <p:cNvPr id="4" name="Slide Number Placeholder 3"/>
          <p:cNvSpPr>
            <a:spLocks noGrp="1"/>
          </p:cNvSpPr>
          <p:nvPr>
            <p:ph type="sldNum" sz="quarter" idx="5"/>
          </p:nvPr>
        </p:nvSpPr>
        <p:spPr/>
        <p:txBody>
          <a:bodyPr/>
          <a:lstStyle/>
          <a:p>
            <a:fld id="{39B65412-806A-4C47-9D6B-1E6BBB3AD7EB}" type="slidenum">
              <a:rPr lang="en-US" smtClean="0"/>
              <a:t>12</a:t>
            </a:fld>
            <a:endParaRPr lang="en-US" dirty="0"/>
          </a:p>
        </p:txBody>
      </p:sp>
    </p:spTree>
    <p:extLst>
      <p:ext uri="{BB962C8B-B14F-4D97-AF65-F5344CB8AC3E}">
        <p14:creationId xmlns:p14="http://schemas.microsoft.com/office/powerpoint/2010/main" val="1919621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parameters, only the fecal bacterias come close to exceeding criteria, and these samples were taken during the busy summer months. The pathogen data is </a:t>
            </a:r>
            <a:r>
              <a:rPr lang="en-US" dirty="0" err="1"/>
              <a:t>erradic</a:t>
            </a:r>
            <a:r>
              <a:rPr lang="en-US" dirty="0"/>
              <a:t>, need to better understand how often ‘blips’ of high bacterias occur, and when (what seasons)</a:t>
            </a:r>
          </a:p>
          <a:p>
            <a:endParaRPr lang="en-US" dirty="0"/>
          </a:p>
          <a:p>
            <a:r>
              <a:rPr lang="en-US" dirty="0"/>
              <a:t>Shipping lanes generally (but not always) had lower levels of all parameters</a:t>
            </a:r>
          </a:p>
          <a:p>
            <a:endParaRPr lang="en-US" dirty="0"/>
          </a:p>
          <a:p>
            <a:r>
              <a:rPr lang="en-US" dirty="0"/>
              <a:t>No large differences between years with little cruise ship activity, and lots</a:t>
            </a:r>
          </a:p>
          <a:p>
            <a:endParaRPr lang="en-US" dirty="0"/>
          </a:p>
          <a:p>
            <a:endParaRPr lang="en-US" dirty="0"/>
          </a:p>
          <a:p>
            <a:pPr algn="ctr"/>
            <a:endParaRPr lang="en-US" dirty="0"/>
          </a:p>
        </p:txBody>
      </p:sp>
      <p:sp>
        <p:nvSpPr>
          <p:cNvPr id="4" name="Slide Number Placeholder 3"/>
          <p:cNvSpPr>
            <a:spLocks noGrp="1"/>
          </p:cNvSpPr>
          <p:nvPr>
            <p:ph type="sldNum" sz="quarter" idx="5"/>
          </p:nvPr>
        </p:nvSpPr>
        <p:spPr/>
        <p:txBody>
          <a:bodyPr/>
          <a:lstStyle/>
          <a:p>
            <a:fld id="{39B65412-806A-4C47-9D6B-1E6BBB3AD7EB}" type="slidenum">
              <a:rPr lang="en-US" smtClean="0"/>
              <a:t>13</a:t>
            </a:fld>
            <a:endParaRPr lang="en-US" dirty="0"/>
          </a:p>
        </p:txBody>
      </p:sp>
    </p:spTree>
    <p:extLst>
      <p:ext uri="{BB962C8B-B14F-4D97-AF65-F5344CB8AC3E}">
        <p14:creationId xmlns:p14="http://schemas.microsoft.com/office/powerpoint/2010/main" val="1027142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around sign up for listserv</a:t>
            </a:r>
          </a:p>
          <a:p>
            <a:endParaRPr lang="en-US" dirty="0"/>
          </a:p>
          <a:p>
            <a:r>
              <a:rPr lang="en-US" dirty="0"/>
              <a:t>a.	It's been over 30 years since the spill. And since that devastating spill there has been lots of research looking at the impacts of the EVOS. </a:t>
            </a:r>
          </a:p>
          <a:p>
            <a:pPr marL="228600" indent="-228600">
              <a:buAutoNum type="alphaLcPeriod" startAt="2"/>
            </a:pPr>
            <a:r>
              <a:rPr lang="en-US" dirty="0"/>
              <a:t>In the aftermath of EVOS there were a lot of environmental policy changes including the impaired listing of many EVOS affected beaches. Since then, DEC has further developed tools and processes for assessment. Through this project DEC will develop a process for reassessing EVOS impacted beaches. This process will incorporate more recent data on the bioavailability and toxicity of lingering oil, and current impacts to human use.</a:t>
            </a:r>
          </a:p>
          <a:p>
            <a:pPr marL="228600" indent="-228600">
              <a:buAutoNum type="alphaLcPeriod" startAt="2"/>
            </a:pPr>
            <a:r>
              <a:rPr lang="en-US" dirty="0"/>
              <a:t>DEC is planning to revisit the status of the beaches using DEC’s Integrated Report, which is a biennial update of the status of waters in AK</a:t>
            </a:r>
          </a:p>
          <a:p>
            <a:pPr marL="0" indent="0">
              <a:buNone/>
            </a:pPr>
            <a:endParaRPr lang="en-US" dirty="0"/>
          </a:p>
          <a:p>
            <a:r>
              <a:rPr lang="en-US" dirty="0"/>
              <a:t>3.	How will a new listing methodology change things? These are best guesses, since it is unknown at this point whether the status of beaches will change, and no one can predict the future. </a:t>
            </a:r>
          </a:p>
          <a:p>
            <a:r>
              <a:rPr lang="en-US" dirty="0" err="1"/>
              <a:t>i</a:t>
            </a:r>
            <a:r>
              <a:rPr lang="en-US" dirty="0"/>
              <a:t>.	DEC permitting:  currently the impaired status of EVOS affected beaches doesn’t affect any permits because of the remote nature of these beaches. If there was a development that required a discharge permit for hydrocarbons (like a fuel dock, or other development that would require fuel storage) it would likely be easier to get if the beaches are not impaired </a:t>
            </a:r>
          </a:p>
          <a:p>
            <a:r>
              <a:rPr lang="en-US" dirty="0"/>
              <a:t>ii.	Resource allocation: If beaches are no longer impaired likely funding for research at these beaches would decrease and shift to more urgent priorities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65412-806A-4C47-9D6B-1E6BBB3AD7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631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65412-806A-4C47-9D6B-1E6BBB3AD7EB}" type="slidenum">
              <a:rPr lang="en-US" smtClean="0"/>
              <a:t>15</a:t>
            </a:fld>
            <a:endParaRPr lang="en-US" dirty="0"/>
          </a:p>
        </p:txBody>
      </p:sp>
    </p:spTree>
    <p:extLst>
      <p:ext uri="{BB962C8B-B14F-4D97-AF65-F5344CB8AC3E}">
        <p14:creationId xmlns:p14="http://schemas.microsoft.com/office/powerpoint/2010/main" val="1787276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65412-806A-4C47-9D6B-1E6BBB3AD7EB}" type="slidenum">
              <a:rPr lang="en-US" smtClean="0"/>
              <a:t>16</a:t>
            </a:fld>
            <a:endParaRPr lang="en-US" dirty="0"/>
          </a:p>
        </p:txBody>
      </p:sp>
    </p:spTree>
    <p:extLst>
      <p:ext uri="{BB962C8B-B14F-4D97-AF65-F5344CB8AC3E}">
        <p14:creationId xmlns:p14="http://schemas.microsoft.com/office/powerpoint/2010/main" val="1747892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65412-806A-4C47-9D6B-1E6BBB3AD7EB}" type="slidenum">
              <a:rPr lang="en-US" smtClean="0"/>
              <a:t>2</a:t>
            </a:fld>
            <a:endParaRPr lang="en-US" dirty="0"/>
          </a:p>
        </p:txBody>
      </p:sp>
    </p:spTree>
    <p:extLst>
      <p:ext uri="{BB962C8B-B14F-4D97-AF65-F5344CB8AC3E}">
        <p14:creationId xmlns:p14="http://schemas.microsoft.com/office/powerpoint/2010/main" val="3302850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was born out of new regulations for cruise ship discharges that began in the early 2000’s, DEC is charged with permitting and monitoring wastewater discharges from CSs. The </a:t>
            </a:r>
            <a:r>
              <a:rPr lang="en-US" dirty="0" err="1"/>
              <a:t>SoA</a:t>
            </a:r>
            <a:r>
              <a:rPr lang="en-US" dirty="0"/>
              <a:t> also has Water Quality Standards that specify the water quality needed to protect certain uses of that water, such as aquaculture, recreation, food processing, harvesting raw shellfish; the necessary water quality needed to to support growth of aquatic life. In order to ensure these uses are being attained we need to understand the quality of the receiving waters to make sure discharges aren’t exceeding water quality standards, in order to protect human health and the environment.</a:t>
            </a:r>
          </a:p>
          <a:p>
            <a:endParaRPr lang="en-US" dirty="0"/>
          </a:p>
          <a:p>
            <a:r>
              <a:rPr lang="en-US" dirty="0"/>
              <a:t>Mixing zones map shows about how big these mixing zones are. Two types: over 6 knots 60 m X 5 m; &gt; 6 knots = 83 m; Skagway has their own due to the shape of the bay, and potential for overlap 15 m</a:t>
            </a:r>
          </a:p>
          <a:p>
            <a:endParaRPr lang="en-US" dirty="0"/>
          </a:p>
          <a:p>
            <a:r>
              <a:rPr lang="en-US" dirty="0"/>
              <a:t>Uses for marine waters include: </a:t>
            </a:r>
          </a:p>
          <a:p>
            <a:r>
              <a:rPr lang="en-US" b="1" dirty="0"/>
              <a:t>Class (2)(A) </a:t>
            </a:r>
            <a:r>
              <a:rPr lang="en-US" dirty="0"/>
              <a:t>– Water Supply: drinking, culinary, and </a:t>
            </a:r>
            <a:r>
              <a:rPr lang="en-US" b="1" dirty="0"/>
              <a:t>food processing</a:t>
            </a:r>
            <a:r>
              <a:rPr lang="en-US" dirty="0"/>
              <a:t>; agriculture; </a:t>
            </a:r>
            <a:r>
              <a:rPr lang="en-US" b="1" dirty="0"/>
              <a:t>aquaculture; </a:t>
            </a:r>
            <a:r>
              <a:rPr lang="en-US" dirty="0"/>
              <a:t>industry</a:t>
            </a:r>
          </a:p>
          <a:p>
            <a:r>
              <a:rPr lang="en-US" b="1" dirty="0"/>
              <a:t>Class (2)(b) – Recreation: Contact; secondary </a:t>
            </a:r>
          </a:p>
          <a:p>
            <a:r>
              <a:rPr lang="en-US" b="1" dirty="0"/>
              <a:t>Class (2)(c) – Growth and propagation of fish, shellfish, other aquatic life and wildlife </a:t>
            </a:r>
          </a:p>
          <a:p>
            <a:r>
              <a:rPr lang="en-US" b="1" dirty="0"/>
              <a:t>Class (2)(d) – Harvesting for consumption (marine only) – </a:t>
            </a:r>
            <a:r>
              <a:rPr lang="en-US" b="0" dirty="0"/>
              <a:t>usually the </a:t>
            </a:r>
            <a:r>
              <a:rPr lang="en-US" dirty="0"/>
              <a:t>most strict </a:t>
            </a:r>
          </a:p>
          <a:p>
            <a:endParaRPr lang="en-US" dirty="0"/>
          </a:p>
        </p:txBody>
      </p:sp>
      <p:sp>
        <p:nvSpPr>
          <p:cNvPr id="4" name="Slide Number Placeholder 3"/>
          <p:cNvSpPr>
            <a:spLocks noGrp="1"/>
          </p:cNvSpPr>
          <p:nvPr>
            <p:ph type="sldNum" sz="quarter" idx="5"/>
          </p:nvPr>
        </p:nvSpPr>
        <p:spPr/>
        <p:txBody>
          <a:bodyPr/>
          <a:lstStyle/>
          <a:p>
            <a:fld id="{39B65412-806A-4C47-9D6B-1E6BBB3AD7EB}" type="slidenum">
              <a:rPr lang="en-US" smtClean="0"/>
              <a:t>3</a:t>
            </a:fld>
            <a:endParaRPr lang="en-US" dirty="0"/>
          </a:p>
        </p:txBody>
      </p:sp>
    </p:spTree>
    <p:extLst>
      <p:ext uri="{BB962C8B-B14F-4D97-AF65-F5344CB8AC3E}">
        <p14:creationId xmlns:p14="http://schemas.microsoft.com/office/powerpoint/2010/main" val="2151306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harbor where monitoring is occurring; they are the larger ones, and they receive Cruise ships; 150 sample sites</a:t>
            </a:r>
          </a:p>
          <a:p>
            <a:endParaRPr lang="en-US" dirty="0"/>
          </a:p>
        </p:txBody>
      </p:sp>
      <p:sp>
        <p:nvSpPr>
          <p:cNvPr id="4" name="Slide Number Placeholder 3"/>
          <p:cNvSpPr>
            <a:spLocks noGrp="1"/>
          </p:cNvSpPr>
          <p:nvPr>
            <p:ph type="sldNum" sz="quarter" idx="5"/>
          </p:nvPr>
        </p:nvSpPr>
        <p:spPr/>
        <p:txBody>
          <a:bodyPr/>
          <a:lstStyle/>
          <a:p>
            <a:fld id="{39B65412-806A-4C47-9D6B-1E6BBB3AD7EB}" type="slidenum">
              <a:rPr lang="en-US" smtClean="0"/>
              <a:t>4</a:t>
            </a:fld>
            <a:endParaRPr lang="en-US" dirty="0"/>
          </a:p>
        </p:txBody>
      </p:sp>
    </p:spTree>
    <p:extLst>
      <p:ext uri="{BB962C8B-B14F-4D97-AF65-F5344CB8AC3E}">
        <p14:creationId xmlns:p14="http://schemas.microsoft.com/office/powerpoint/2010/main" val="475770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 each community is 4 – 10 sample sites, here are the sample sites near Whittier. Past Whittier samples were relatively clean, but we are continuing to sample here to establish a good baseline before expected increase in cruise ship traffic.</a:t>
            </a:r>
          </a:p>
          <a:p>
            <a:endParaRPr lang="en-US" dirty="0"/>
          </a:p>
        </p:txBody>
      </p:sp>
      <p:sp>
        <p:nvSpPr>
          <p:cNvPr id="4" name="Slide Number Placeholder 3"/>
          <p:cNvSpPr>
            <a:spLocks noGrp="1"/>
          </p:cNvSpPr>
          <p:nvPr>
            <p:ph type="sldNum" sz="quarter" idx="5"/>
          </p:nvPr>
        </p:nvSpPr>
        <p:spPr/>
        <p:txBody>
          <a:bodyPr/>
          <a:lstStyle/>
          <a:p>
            <a:fld id="{39B65412-806A-4C47-9D6B-1E6BBB3AD7EB}" type="slidenum">
              <a:rPr lang="en-US" smtClean="0"/>
              <a:t>5</a:t>
            </a:fld>
            <a:endParaRPr lang="en-US" dirty="0"/>
          </a:p>
        </p:txBody>
      </p:sp>
    </p:spTree>
    <p:extLst>
      <p:ext uri="{BB962C8B-B14F-4D97-AF65-F5344CB8AC3E}">
        <p14:creationId xmlns:p14="http://schemas.microsoft.com/office/powerpoint/2010/main" val="461164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from 2022 is at this point in time </a:t>
            </a:r>
            <a:r>
              <a:rPr lang="en-US" b="1" dirty="0"/>
              <a:t>‘provisional’ </a:t>
            </a:r>
            <a:r>
              <a:rPr lang="en-US" dirty="0"/>
              <a:t>meaning it has not gone through QA/QC checks; the QA/QC-ed data will be published in a final report by next fall. </a:t>
            </a:r>
          </a:p>
          <a:p>
            <a:endParaRPr lang="en-US" dirty="0"/>
          </a:p>
          <a:p>
            <a:r>
              <a:rPr lang="en-US" b="1" dirty="0"/>
              <a:t>What</a:t>
            </a:r>
            <a:r>
              <a:rPr lang="en-US" dirty="0"/>
              <a:t> we monitor was selected because they are the most likely pollutants to be discharged by vessel wastewater that do not meet WQS at end of pipe, based on past compliance reports. </a:t>
            </a:r>
          </a:p>
          <a:p>
            <a:pPr defTabSz="924916">
              <a:defRPr/>
            </a:pPr>
            <a:r>
              <a:rPr lang="en-US" dirty="0">
                <a:solidFill>
                  <a:prstClr val="black"/>
                </a:solidFill>
                <a:latin typeface="Calibri" panose="020F0502020204030204"/>
              </a:rPr>
              <a:t>This line represents the strictest of the criteria for this particular pollutant – as you can see most/all results fall below this concentration. </a:t>
            </a:r>
          </a:p>
          <a:p>
            <a:pPr defTabSz="924916">
              <a:defRPr/>
            </a:pPr>
            <a:endParaRPr lang="en-US" dirty="0">
              <a:solidFill>
                <a:prstClr val="black"/>
              </a:solidFill>
              <a:latin typeface="Calibri" panose="020F0502020204030204"/>
            </a:endParaRPr>
          </a:p>
          <a:p>
            <a:pPr defTabSz="924916">
              <a:defRPr/>
            </a:pPr>
            <a:r>
              <a:rPr lang="en-US" dirty="0">
                <a:solidFill>
                  <a:prstClr val="black"/>
                </a:solidFill>
                <a:latin typeface="Calibri" panose="020F0502020204030204"/>
              </a:rPr>
              <a:t>For past 3 years all sites were sampled once for metals, the 2015 – 19 data sampling was less, see the star by those places that were sampled during those years. But remember 2 years of 2 years of </a:t>
            </a:r>
            <a:r>
              <a:rPr lang="en-US" b="1" dirty="0">
                <a:solidFill>
                  <a:prstClr val="black"/>
                </a:solidFill>
                <a:latin typeface="Calibri" panose="020F0502020204030204"/>
              </a:rPr>
              <a:t>COVID</a:t>
            </a:r>
            <a:r>
              <a:rPr lang="en-US" dirty="0">
                <a:solidFill>
                  <a:prstClr val="black"/>
                </a:solidFill>
                <a:latin typeface="Calibri" panose="020F0502020204030204"/>
              </a:rPr>
              <a:t> where there were no CS was 2020 and 2021; in 2022 CS were back to near normal numbers; so looking at these data pay attention to differences there. </a:t>
            </a:r>
            <a:endParaRPr lang="en-US" dirty="0"/>
          </a:p>
          <a:p>
            <a:endParaRPr lang="en-US" dirty="0"/>
          </a:p>
          <a:p>
            <a:r>
              <a:rPr lang="en-US" dirty="0"/>
              <a:t>Sources: additional sources include: Cu is used in anti fouling paints to prevent algae growth (algaecide), anti microbial properties that kill bacteria, viruses and yeasts on contact, from weathering rocks, burning fossil fuels, used motor oil </a:t>
            </a:r>
          </a:p>
          <a:p>
            <a:endParaRPr lang="en-US" dirty="0"/>
          </a:p>
          <a:p>
            <a:r>
              <a:rPr lang="en-US" dirty="0"/>
              <a:t>Impacts: Toxic to marine life, does bio-concentrate, Humans need some Cu, but too much causes negative health impacts, such as damage to the kidneys and liver, could lead to death </a:t>
            </a:r>
          </a:p>
          <a:p>
            <a:endParaRPr lang="en-US" dirty="0"/>
          </a:p>
          <a:p>
            <a:r>
              <a:rPr lang="en-US" dirty="0"/>
              <a:t>With all metals Anchorage has high amounts of naturally occurring metals that travel along with the huge amount of glacier silt that goes into Cook Inlet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9B65412-806A-4C47-9D6B-1E6BBB3AD7EB}" type="slidenum">
              <a:rPr lang="en-US" smtClean="0"/>
              <a:t>6</a:t>
            </a:fld>
            <a:endParaRPr lang="en-US" dirty="0"/>
          </a:p>
        </p:txBody>
      </p:sp>
    </p:spTree>
    <p:extLst>
      <p:ext uri="{BB962C8B-B14F-4D97-AF65-F5344CB8AC3E}">
        <p14:creationId xmlns:p14="http://schemas.microsoft.com/office/powerpoint/2010/main" val="1082271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Ni naturally from weathering rocks, but also from burning of fossil fuels, municipal and industrial waste; resistant for corrosion, propeller shafts; we pass small amounts through our bodies</a:t>
            </a:r>
          </a:p>
          <a:p>
            <a:r>
              <a:rPr lang="en-US" dirty="0"/>
              <a:t>Impacts: Harms cell membranes especially in the gills of fish, can bioaccumulate in tissues, so could be harmful to people who eat fish that are exposed to high levels of Ni; links to a variety of negative health effects (allergy, cardiovascular and kidney disease, lung and nasal cancer, neurological problem, developmental issues in children)</a:t>
            </a:r>
          </a:p>
        </p:txBody>
      </p:sp>
      <p:sp>
        <p:nvSpPr>
          <p:cNvPr id="4" name="Slide Number Placeholder 3"/>
          <p:cNvSpPr>
            <a:spLocks noGrp="1"/>
          </p:cNvSpPr>
          <p:nvPr>
            <p:ph type="sldNum" sz="quarter" idx="5"/>
          </p:nvPr>
        </p:nvSpPr>
        <p:spPr/>
        <p:txBody>
          <a:bodyPr/>
          <a:lstStyle/>
          <a:p>
            <a:fld id="{39B65412-806A-4C47-9D6B-1E6BBB3AD7EB}" type="slidenum">
              <a:rPr lang="en-US" smtClean="0"/>
              <a:t>7</a:t>
            </a:fld>
            <a:endParaRPr lang="en-US" dirty="0"/>
          </a:p>
        </p:txBody>
      </p:sp>
    </p:spTree>
    <p:extLst>
      <p:ext uri="{BB962C8B-B14F-4D97-AF65-F5344CB8AC3E}">
        <p14:creationId xmlns:p14="http://schemas.microsoft.com/office/powerpoint/2010/main" val="1347564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Sources: Elevated levels of zinc in harbor sediments have been found associated with boat operation and maintenance, Zn in antifreeze, and antifouling paints, wood preservatives and fertilizers, used in galvanizing (coating steel products for weather resistance), has anti corrosive properties</a:t>
            </a:r>
          </a:p>
          <a:p>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Calibri" panose="020F0502020204030204" pitchFamily="34" charset="0"/>
                <a:ea typeface="Calibri" panose="020F0502020204030204" pitchFamily="34" charset="0"/>
                <a:cs typeface="Times New Roman" panose="02020603050405020304" pitchFamily="18" charset="0"/>
              </a:rPr>
              <a:t>Impacts: Zinc, in high concentrations, can be toxic to marine life, and can be potentially toxic to humans who eat contaminated shellfish or fish; can cause genetic defects, neurological problem, organ damage; one of the most mobile heavy metals; humans need some Zn</a:t>
            </a:r>
          </a:p>
          <a:p>
            <a:endParaRPr lang="en-US" dirty="0"/>
          </a:p>
          <a:p>
            <a:endParaRPr lang="en-US" dirty="0"/>
          </a:p>
        </p:txBody>
      </p:sp>
      <p:sp>
        <p:nvSpPr>
          <p:cNvPr id="4" name="Slide Number Placeholder 3"/>
          <p:cNvSpPr>
            <a:spLocks noGrp="1"/>
          </p:cNvSpPr>
          <p:nvPr>
            <p:ph type="sldNum" sz="quarter" idx="5"/>
          </p:nvPr>
        </p:nvSpPr>
        <p:spPr/>
        <p:txBody>
          <a:bodyPr/>
          <a:lstStyle/>
          <a:p>
            <a:fld id="{39B65412-806A-4C47-9D6B-1E6BBB3AD7EB}" type="slidenum">
              <a:rPr lang="en-US" smtClean="0"/>
              <a:t>8</a:t>
            </a:fld>
            <a:endParaRPr lang="en-US" dirty="0"/>
          </a:p>
        </p:txBody>
      </p:sp>
    </p:spTree>
    <p:extLst>
      <p:ext uri="{BB962C8B-B14F-4D97-AF65-F5344CB8AC3E}">
        <p14:creationId xmlns:p14="http://schemas.microsoft.com/office/powerpoint/2010/main" val="1581891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Sources: NH4NO3 is from sewage, fertilizers, refrigerant and solvents. </a:t>
            </a:r>
          </a:p>
          <a:p>
            <a:endParaRPr lang="en-US" sz="1400" dirty="0"/>
          </a:p>
          <a:p>
            <a:r>
              <a:rPr lang="en-US" sz="1400" dirty="0"/>
              <a:t>Impacts: At high levels, high temps and high pH, this can be toxic to marine life (common cause of fish kills), can also lead to low DO and eutrophication; for humans causes lung irritation, high exposure can cause fluid build up in lungs and death; irritation of eyes, nose, mouth and throat; </a:t>
            </a:r>
          </a:p>
          <a:p>
            <a:endParaRPr lang="en-US" sz="1400" dirty="0"/>
          </a:p>
          <a:p>
            <a:r>
              <a:rPr lang="en-US" sz="1400" dirty="0"/>
              <a:t>A statistical t-test compared ammonia as nitrogen among COVID years where there was very little cruise ship activity (2020-21), and 2022 when cruise ship activity was at near normal levels.  The mean value of ammonia-N for years without cruise ships (.01179) was significantly lower than the mean in 2022 (.02113); t(222.57) = [5.32], p = [.0000002566] (see figure 6).</a:t>
            </a:r>
          </a:p>
          <a:p>
            <a:r>
              <a:rPr lang="en-US" sz="1400" dirty="0"/>
              <a:t>Results are still well below water quality criteria, so while the differences aren’t concerning, ammonia as nitrogen may be an excellent indicator to track discharges.</a:t>
            </a:r>
          </a:p>
          <a:p>
            <a:endParaRPr lang="en-US" sz="1400" dirty="0"/>
          </a:p>
        </p:txBody>
      </p:sp>
      <p:sp>
        <p:nvSpPr>
          <p:cNvPr id="4" name="Slide Number Placeholder 3"/>
          <p:cNvSpPr>
            <a:spLocks noGrp="1"/>
          </p:cNvSpPr>
          <p:nvPr>
            <p:ph type="sldNum" sz="quarter" idx="5"/>
          </p:nvPr>
        </p:nvSpPr>
        <p:spPr/>
        <p:txBody>
          <a:bodyPr/>
          <a:lstStyle/>
          <a:p>
            <a:fld id="{39B65412-806A-4C47-9D6B-1E6BBB3AD7EB}" type="slidenum">
              <a:rPr lang="en-US" smtClean="0"/>
              <a:t>9</a:t>
            </a:fld>
            <a:endParaRPr lang="en-US" dirty="0"/>
          </a:p>
        </p:txBody>
      </p:sp>
    </p:spTree>
    <p:extLst>
      <p:ext uri="{BB962C8B-B14F-4D97-AF65-F5344CB8AC3E}">
        <p14:creationId xmlns:p14="http://schemas.microsoft.com/office/powerpoint/2010/main" val="3131481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7/18/2023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7/18/2023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7/18/2023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7/18/2023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7/18/2023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7/18/2023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7/18/2023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7/18/2023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7/18/2023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dec.alaska.gov/water/water-quality/monitoring-and-assessment/watershed-health-and-data-analysis/ambient-marine-water-quality-monitoring" TargetMode="External"/><Relationship Id="rId5" Type="http://schemas.openxmlformats.org/officeDocument/2006/relationships/hyperlink" Target="https://dec.alaska.gov/water/cruise-ships/" TargetMode="External"/><Relationship Id="rId4" Type="http://schemas.openxmlformats.org/officeDocument/2006/relationships/hyperlink" Target="mailto:maryann.fidel@alaska.gov"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5EFA86-59D3-41A9-819E-C704FF32C5AD}"/>
              </a:ext>
            </a:extLst>
          </p:cNvPr>
          <p:cNvPicPr>
            <a:picLocks noChangeAspect="1"/>
          </p:cNvPicPr>
          <p:nvPr/>
        </p:nvPicPr>
        <p:blipFill rotWithShape="1">
          <a:blip r:embed="rId3"/>
          <a:srcRect t="13668" r="-1" b="11330"/>
          <a:stretch/>
        </p:blipFill>
        <p:spPr>
          <a:xfrm>
            <a:off x="1" y="-1"/>
            <a:ext cx="12191695" cy="6858000"/>
          </a:xfrm>
          <a:prstGeom prst="rect">
            <a:avLst/>
          </a:prstGeom>
        </p:spPr>
      </p:pic>
      <p:grpSp>
        <p:nvGrpSpPr>
          <p:cNvPr id="1038" name="Group 1037">
            <a:extLst>
              <a:ext uri="{FF2B5EF4-FFF2-40B4-BE49-F238E27FC236}">
                <a16:creationId xmlns:a16="http://schemas.microsoft.com/office/drawing/2014/main" id="{3A852E5D-96B2-47B5-AB0F-426F231FBD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1"/>
            <a:ext cx="3703320" cy="5935131"/>
            <a:chOff x="438068" y="457201"/>
            <a:chExt cx="3703320" cy="5935131"/>
          </a:xfrm>
        </p:grpSpPr>
        <p:sp>
          <p:nvSpPr>
            <p:cNvPr id="1039" name="Rectangle 1038">
              <a:extLst>
                <a:ext uri="{FF2B5EF4-FFF2-40B4-BE49-F238E27FC236}">
                  <a16:creationId xmlns:a16="http://schemas.microsoft.com/office/drawing/2014/main" id="{FBEA2C8A-CA20-494E-8DAA-985E842EDB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41102"/>
              <a:ext cx="3702134" cy="5751230"/>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040" name="Rectangle 1039">
              <a:extLst>
                <a:ext uri="{FF2B5EF4-FFF2-40B4-BE49-F238E27FC236}">
                  <a16:creationId xmlns:a16="http://schemas.microsoft.com/office/drawing/2014/main" id="{DBAE429C-3A94-4C39-B88C-596F1E4C0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1"/>
              <a:ext cx="370332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4200" y="3316166"/>
            <a:ext cx="3412067" cy="1797702"/>
          </a:xfrm>
        </p:spPr>
        <p:txBody>
          <a:bodyPr>
            <a:normAutofit/>
          </a:bodyPr>
          <a:lstStyle/>
          <a:p>
            <a:pPr>
              <a:lnSpc>
                <a:spcPct val="90000"/>
              </a:lnSpc>
            </a:pPr>
            <a:r>
              <a:rPr lang="en-US" sz="2500" dirty="0">
                <a:solidFill>
                  <a:srgbClr val="FFFFFF"/>
                </a:solidFill>
              </a:rPr>
              <a:t>AK DEC Marine Water Quality Monitoring and EVOS Lingering Oil</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4200" y="5145512"/>
            <a:ext cx="3412067" cy="1071385"/>
          </a:xfrm>
        </p:spPr>
        <p:txBody>
          <a:bodyPr>
            <a:normAutofit fontScale="92500"/>
          </a:bodyPr>
          <a:lstStyle/>
          <a:p>
            <a:r>
              <a:rPr lang="en-US" dirty="0">
                <a:solidFill>
                  <a:srgbClr val="FFFFFF">
                    <a:alpha val="75000"/>
                  </a:srgbClr>
                </a:solidFill>
              </a:rPr>
              <a:t>PWS Natural History Symposium</a:t>
            </a:r>
          </a:p>
          <a:p>
            <a:r>
              <a:rPr lang="en-US" dirty="0">
                <a:solidFill>
                  <a:srgbClr val="FFFFFF">
                    <a:alpha val="75000"/>
                  </a:srgbClr>
                </a:solidFill>
              </a:rPr>
              <a:t>May 16, 2023</a:t>
            </a:r>
          </a:p>
          <a:p>
            <a:r>
              <a:rPr lang="en-US" dirty="0">
                <a:solidFill>
                  <a:srgbClr val="FFFFFF">
                    <a:alpha val="75000"/>
                  </a:srgbClr>
                </a:solidFill>
              </a:rPr>
              <a:t>Maryann Fidel</a:t>
            </a:r>
          </a:p>
        </p:txBody>
      </p:sp>
      <p:pic>
        <p:nvPicPr>
          <p:cNvPr id="5" name="Picture 4">
            <a:extLst>
              <a:ext uri="{FF2B5EF4-FFF2-40B4-BE49-F238E27FC236}">
                <a16:creationId xmlns:a16="http://schemas.microsoft.com/office/drawing/2014/main" id="{F639CCD2-2399-4D0E-87BB-7895EE8BD985}"/>
              </a:ext>
            </a:extLst>
          </p:cNvPr>
          <p:cNvPicPr>
            <a:picLocks noChangeAspect="1"/>
          </p:cNvPicPr>
          <p:nvPr/>
        </p:nvPicPr>
        <p:blipFill>
          <a:blip r:embed="rId4"/>
          <a:stretch>
            <a:fillRect/>
          </a:stretch>
        </p:blipFill>
        <p:spPr>
          <a:xfrm>
            <a:off x="1244712" y="1143345"/>
            <a:ext cx="2088846" cy="2088846"/>
          </a:xfrm>
          <a:prstGeom prst="rect">
            <a:avLst/>
          </a:prstGeom>
        </p:spPr>
      </p:pic>
    </p:spTree>
    <p:extLst>
      <p:ext uri="{BB962C8B-B14F-4D97-AF65-F5344CB8AC3E}">
        <p14:creationId xmlns:p14="http://schemas.microsoft.com/office/powerpoint/2010/main" val="242400371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0">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52">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E0FFACB-4622-4D40-BE88-2A18CB261B20}"/>
              </a:ext>
            </a:extLst>
          </p:cNvPr>
          <p:cNvPicPr>
            <a:picLocks noChangeAspect="1"/>
          </p:cNvPicPr>
          <p:nvPr/>
        </p:nvPicPr>
        <p:blipFill>
          <a:blip r:embed="rId3"/>
          <a:stretch>
            <a:fillRect/>
          </a:stretch>
        </p:blipFill>
        <p:spPr>
          <a:xfrm>
            <a:off x="4650452" y="6394132"/>
            <a:ext cx="2886075" cy="447675"/>
          </a:xfrm>
          <a:prstGeom prst="rect">
            <a:avLst/>
          </a:prstGeom>
        </p:spPr>
      </p:pic>
      <p:sp>
        <p:nvSpPr>
          <p:cNvPr id="3" name="Content Placeholder 2">
            <a:extLst>
              <a:ext uri="{FF2B5EF4-FFF2-40B4-BE49-F238E27FC236}">
                <a16:creationId xmlns:a16="http://schemas.microsoft.com/office/drawing/2014/main" id="{02238CE4-441F-013C-E937-B4CCAA77C7F5}"/>
              </a:ext>
            </a:extLst>
          </p:cNvPr>
          <p:cNvSpPr>
            <a:spLocks noGrp="1"/>
          </p:cNvSpPr>
          <p:nvPr>
            <p:ph idx="1"/>
          </p:nvPr>
        </p:nvSpPr>
        <p:spPr>
          <a:xfrm>
            <a:off x="581193" y="5879784"/>
            <a:ext cx="4114272" cy="95565"/>
          </a:xfrm>
        </p:spPr>
        <p:txBody>
          <a:bodyPr>
            <a:normAutofit fontScale="25000" lnSpcReduction="20000"/>
          </a:bodyPr>
          <a:lstStyle/>
          <a:p>
            <a:endParaRPr lang="en-US" dirty="0"/>
          </a:p>
        </p:txBody>
      </p:sp>
      <p:pic>
        <p:nvPicPr>
          <p:cNvPr id="4" name="Picture 3">
            <a:extLst>
              <a:ext uri="{FF2B5EF4-FFF2-40B4-BE49-F238E27FC236}">
                <a16:creationId xmlns:a16="http://schemas.microsoft.com/office/drawing/2014/main" id="{C1F2E7A7-0ECB-9D2E-4FA4-F72739CEA9A3}"/>
              </a:ext>
            </a:extLst>
          </p:cNvPr>
          <p:cNvPicPr>
            <a:picLocks noChangeAspect="1"/>
          </p:cNvPicPr>
          <p:nvPr/>
        </p:nvPicPr>
        <p:blipFill>
          <a:blip r:embed="rId4"/>
          <a:stretch>
            <a:fillRect/>
          </a:stretch>
        </p:blipFill>
        <p:spPr>
          <a:xfrm>
            <a:off x="1484789" y="974091"/>
            <a:ext cx="9222422" cy="4841710"/>
          </a:xfrm>
          <a:prstGeom prst="rect">
            <a:avLst/>
          </a:prstGeom>
        </p:spPr>
      </p:pic>
      <p:sp>
        <p:nvSpPr>
          <p:cNvPr id="14" name="Star: 5 Points 13">
            <a:extLst>
              <a:ext uri="{FF2B5EF4-FFF2-40B4-BE49-F238E27FC236}">
                <a16:creationId xmlns:a16="http://schemas.microsoft.com/office/drawing/2014/main" id="{0145E747-76EF-4CAE-AD7B-F75DA609ED97}"/>
              </a:ext>
            </a:extLst>
          </p:cNvPr>
          <p:cNvSpPr/>
          <p:nvPr/>
        </p:nvSpPr>
        <p:spPr>
          <a:xfrm>
            <a:off x="4241830" y="4903740"/>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tar: 5 Points 12">
            <a:extLst>
              <a:ext uri="{FF2B5EF4-FFF2-40B4-BE49-F238E27FC236}">
                <a16:creationId xmlns:a16="http://schemas.microsoft.com/office/drawing/2014/main" id="{7CF600D8-66ED-460A-B2CC-407A46622B26}"/>
              </a:ext>
            </a:extLst>
          </p:cNvPr>
          <p:cNvSpPr/>
          <p:nvPr/>
        </p:nvSpPr>
        <p:spPr>
          <a:xfrm>
            <a:off x="4695464" y="4846905"/>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tar: 5 Points 11">
            <a:extLst>
              <a:ext uri="{FF2B5EF4-FFF2-40B4-BE49-F238E27FC236}">
                <a16:creationId xmlns:a16="http://schemas.microsoft.com/office/drawing/2014/main" id="{FB080983-343D-4FE7-8BA6-D08DA33551FA}"/>
              </a:ext>
            </a:extLst>
          </p:cNvPr>
          <p:cNvSpPr/>
          <p:nvPr/>
        </p:nvSpPr>
        <p:spPr>
          <a:xfrm>
            <a:off x="4932897" y="4999305"/>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tar: 5 Points 8">
            <a:extLst>
              <a:ext uri="{FF2B5EF4-FFF2-40B4-BE49-F238E27FC236}">
                <a16:creationId xmlns:a16="http://schemas.microsoft.com/office/drawing/2014/main" id="{8F5CCD79-FF0D-4908-9018-CB2D054DD59B}"/>
              </a:ext>
            </a:extLst>
          </p:cNvPr>
          <p:cNvSpPr/>
          <p:nvPr/>
        </p:nvSpPr>
        <p:spPr>
          <a:xfrm>
            <a:off x="6720957" y="4894687"/>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tar: 5 Points 9">
            <a:extLst>
              <a:ext uri="{FF2B5EF4-FFF2-40B4-BE49-F238E27FC236}">
                <a16:creationId xmlns:a16="http://schemas.microsoft.com/office/drawing/2014/main" id="{95532247-5F66-44DE-9466-C10C335F8B77}"/>
              </a:ext>
            </a:extLst>
          </p:cNvPr>
          <p:cNvSpPr/>
          <p:nvPr/>
        </p:nvSpPr>
        <p:spPr>
          <a:xfrm>
            <a:off x="7712900" y="4751340"/>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tar: 5 Points 10">
            <a:extLst>
              <a:ext uri="{FF2B5EF4-FFF2-40B4-BE49-F238E27FC236}">
                <a16:creationId xmlns:a16="http://schemas.microsoft.com/office/drawing/2014/main" id="{763A3BBE-B7F5-41B6-A945-8C7C507EBC95}"/>
              </a:ext>
            </a:extLst>
          </p:cNvPr>
          <p:cNvSpPr/>
          <p:nvPr/>
        </p:nvSpPr>
        <p:spPr>
          <a:xfrm>
            <a:off x="7890829" y="4951522"/>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9203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AD5D85A-5E9E-47B2-8A10-5307C54C45E5}"/>
              </a:ext>
            </a:extLst>
          </p:cNvPr>
          <p:cNvPicPr>
            <a:picLocks noChangeAspect="1"/>
          </p:cNvPicPr>
          <p:nvPr/>
        </p:nvPicPr>
        <p:blipFill>
          <a:blip r:embed="rId3"/>
          <a:stretch>
            <a:fillRect/>
          </a:stretch>
        </p:blipFill>
        <p:spPr>
          <a:xfrm>
            <a:off x="4650452" y="6394132"/>
            <a:ext cx="2886075" cy="447675"/>
          </a:xfrm>
          <a:prstGeom prst="rect">
            <a:avLst/>
          </a:prstGeom>
        </p:spPr>
      </p:pic>
      <p:sp>
        <p:nvSpPr>
          <p:cNvPr id="3" name="Content Placeholder 2">
            <a:extLst>
              <a:ext uri="{FF2B5EF4-FFF2-40B4-BE49-F238E27FC236}">
                <a16:creationId xmlns:a16="http://schemas.microsoft.com/office/drawing/2014/main" id="{50ACA79E-1E98-D85F-870E-299C8762F4D9}"/>
              </a:ext>
            </a:extLst>
          </p:cNvPr>
          <p:cNvSpPr>
            <a:spLocks noGrp="1"/>
          </p:cNvSpPr>
          <p:nvPr>
            <p:ph idx="1"/>
          </p:nvPr>
        </p:nvSpPr>
        <p:spPr>
          <a:xfrm>
            <a:off x="581192" y="5880352"/>
            <a:ext cx="2292637" cy="94998"/>
          </a:xfrm>
        </p:spPr>
        <p:txBody>
          <a:bodyPr>
            <a:normAutofit fontScale="25000" lnSpcReduction="20000"/>
          </a:bodyPr>
          <a:lstStyle/>
          <a:p>
            <a:pPr marL="0" indent="0">
              <a:buNone/>
            </a:pPr>
            <a:endParaRPr lang="en-US" dirty="0"/>
          </a:p>
        </p:txBody>
      </p:sp>
      <p:pic>
        <p:nvPicPr>
          <p:cNvPr id="4" name="Picture 3">
            <a:extLst>
              <a:ext uri="{FF2B5EF4-FFF2-40B4-BE49-F238E27FC236}">
                <a16:creationId xmlns:a16="http://schemas.microsoft.com/office/drawing/2014/main" id="{806E4710-7472-A876-7782-0A158637ABAB}"/>
              </a:ext>
            </a:extLst>
          </p:cNvPr>
          <p:cNvPicPr>
            <a:picLocks noChangeAspect="1"/>
          </p:cNvPicPr>
          <p:nvPr/>
        </p:nvPicPr>
        <p:blipFill>
          <a:blip r:embed="rId4"/>
          <a:stretch>
            <a:fillRect/>
          </a:stretch>
        </p:blipFill>
        <p:spPr>
          <a:xfrm>
            <a:off x="1460127" y="645935"/>
            <a:ext cx="9266723" cy="5566130"/>
          </a:xfrm>
          <a:prstGeom prst="rect">
            <a:avLst/>
          </a:prstGeom>
        </p:spPr>
      </p:pic>
      <p:sp>
        <p:nvSpPr>
          <p:cNvPr id="9" name="Star: 5 Points 8">
            <a:extLst>
              <a:ext uri="{FF2B5EF4-FFF2-40B4-BE49-F238E27FC236}">
                <a16:creationId xmlns:a16="http://schemas.microsoft.com/office/drawing/2014/main" id="{28CA4117-AC71-4A33-9BA8-570C18C85BF7}"/>
              </a:ext>
            </a:extLst>
          </p:cNvPr>
          <p:cNvSpPr/>
          <p:nvPr/>
        </p:nvSpPr>
        <p:spPr>
          <a:xfrm>
            <a:off x="4323311" y="4903740"/>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tar: 5 Points 9">
            <a:extLst>
              <a:ext uri="{FF2B5EF4-FFF2-40B4-BE49-F238E27FC236}">
                <a16:creationId xmlns:a16="http://schemas.microsoft.com/office/drawing/2014/main" id="{313EA8DD-8B69-4A10-9F7A-4143D72AB490}"/>
              </a:ext>
            </a:extLst>
          </p:cNvPr>
          <p:cNvSpPr/>
          <p:nvPr/>
        </p:nvSpPr>
        <p:spPr>
          <a:xfrm>
            <a:off x="5009866" y="5074247"/>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tar: 5 Points 10">
            <a:extLst>
              <a:ext uri="{FF2B5EF4-FFF2-40B4-BE49-F238E27FC236}">
                <a16:creationId xmlns:a16="http://schemas.microsoft.com/office/drawing/2014/main" id="{C24234BC-788C-4973-B573-8453AF1EDC4A}"/>
              </a:ext>
            </a:extLst>
          </p:cNvPr>
          <p:cNvSpPr/>
          <p:nvPr/>
        </p:nvSpPr>
        <p:spPr>
          <a:xfrm>
            <a:off x="6764729" y="4903740"/>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tar: 5 Points 11">
            <a:extLst>
              <a:ext uri="{FF2B5EF4-FFF2-40B4-BE49-F238E27FC236}">
                <a16:creationId xmlns:a16="http://schemas.microsoft.com/office/drawing/2014/main" id="{3D3857BF-176B-4C0F-BE02-7550E257778F}"/>
              </a:ext>
            </a:extLst>
          </p:cNvPr>
          <p:cNvSpPr/>
          <p:nvPr/>
        </p:nvSpPr>
        <p:spPr>
          <a:xfrm>
            <a:off x="7732888" y="4727197"/>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03468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37B0-8316-E9BF-7EC2-B8A2CCC48B8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1A7BE6C-EC8F-5F99-F468-168086468C45}"/>
              </a:ext>
            </a:extLst>
          </p:cNvPr>
          <p:cNvPicPr>
            <a:picLocks noGrp="1" noChangeAspect="1"/>
          </p:cNvPicPr>
          <p:nvPr>
            <p:ph idx="1"/>
          </p:nvPr>
        </p:nvPicPr>
        <p:blipFill>
          <a:blip r:embed="rId3"/>
          <a:stretch>
            <a:fillRect/>
          </a:stretch>
        </p:blipFill>
        <p:spPr>
          <a:xfrm>
            <a:off x="212845" y="2197194"/>
            <a:ext cx="11766309" cy="3137683"/>
          </a:xfrm>
          <a:prstGeom prst="rect">
            <a:avLst/>
          </a:prstGeom>
        </p:spPr>
      </p:pic>
    </p:spTree>
    <p:extLst>
      <p:ext uri="{BB962C8B-B14F-4D97-AF65-F5344CB8AC3E}">
        <p14:creationId xmlns:p14="http://schemas.microsoft.com/office/powerpoint/2010/main" val="2203854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8" name="Rectangle 37">
            <a:extLst>
              <a:ext uri="{FF2B5EF4-FFF2-40B4-BE49-F238E27FC236}">
                <a16:creationId xmlns:a16="http://schemas.microsoft.com/office/drawing/2014/main" id="{FAAAB002-E48E-4009-828A-511F7A828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a:extLst>
              <a:ext uri="{FF2B5EF4-FFF2-40B4-BE49-F238E27FC236}">
                <a16:creationId xmlns:a16="http://schemas.microsoft.com/office/drawing/2014/main" id="{E166627E-71C9-461D-B6B9-1C72998AC130}"/>
              </a:ext>
            </a:extLst>
          </p:cNvPr>
          <p:cNvPicPr>
            <a:picLocks noGrp="1" noChangeAspect="1"/>
          </p:cNvPicPr>
          <p:nvPr>
            <p:ph sz="half" idx="2"/>
          </p:nvPr>
        </p:nvPicPr>
        <p:blipFill rotWithShape="1">
          <a:blip r:embed="rId3"/>
          <a:srcRect t="27578" r="9091" b="7280"/>
          <a:stretch/>
        </p:blipFill>
        <p:spPr>
          <a:xfrm>
            <a:off x="20" y="10"/>
            <a:ext cx="12191980" cy="6857990"/>
          </a:xfrm>
          <a:prstGeom prst="rect">
            <a:avLst/>
          </a:prstGeom>
        </p:spPr>
      </p:pic>
      <p:sp>
        <p:nvSpPr>
          <p:cNvPr id="40" name="Rectangle 39">
            <a:extLst>
              <a:ext uri="{FF2B5EF4-FFF2-40B4-BE49-F238E27FC236}">
                <a16:creationId xmlns:a16="http://schemas.microsoft.com/office/drawing/2014/main" id="{97EF55D5-23F0-4398-B16B-AEF5778C3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423123"/>
            <a:ext cx="4216219"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FDF32581-CAA1-43C6-8532-DC56C843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601200"/>
            <a:ext cx="4214869" cy="5757055"/>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A171ACC1-208E-4442-A7BE-8C3144A9B061}"/>
              </a:ext>
            </a:extLst>
          </p:cNvPr>
          <p:cNvSpPr>
            <a:spLocks noGrp="1"/>
          </p:cNvSpPr>
          <p:nvPr>
            <p:ph type="title"/>
          </p:nvPr>
        </p:nvSpPr>
        <p:spPr>
          <a:xfrm>
            <a:off x="681540" y="1131195"/>
            <a:ext cx="3730810" cy="1247938"/>
          </a:xfrm>
        </p:spPr>
        <p:txBody>
          <a:bodyPr vert="horz" lIns="91440" tIns="45720" rIns="91440" bIns="45720" rtlCol="0" anchor="ctr">
            <a:normAutofit/>
          </a:bodyPr>
          <a:lstStyle/>
          <a:p>
            <a:r>
              <a:rPr lang="en-US" sz="2600" b="0" kern="1200" cap="all" dirty="0">
                <a:solidFill>
                  <a:srgbClr val="FFFFFF"/>
                </a:solidFill>
                <a:latin typeface="+mj-lt"/>
                <a:ea typeface="+mj-ea"/>
                <a:cs typeface="+mj-cs"/>
              </a:rPr>
              <a:t>summary</a:t>
            </a:r>
          </a:p>
        </p:txBody>
      </p:sp>
      <p:sp>
        <p:nvSpPr>
          <p:cNvPr id="5" name="Content Placeholder 4">
            <a:extLst>
              <a:ext uri="{FF2B5EF4-FFF2-40B4-BE49-F238E27FC236}">
                <a16:creationId xmlns:a16="http://schemas.microsoft.com/office/drawing/2014/main" id="{C071338A-2649-4A77-92B1-DC75B6E4FCC6}"/>
              </a:ext>
            </a:extLst>
          </p:cNvPr>
          <p:cNvSpPr>
            <a:spLocks noGrp="1"/>
          </p:cNvSpPr>
          <p:nvPr>
            <p:ph sz="half" idx="1"/>
          </p:nvPr>
        </p:nvSpPr>
        <p:spPr>
          <a:xfrm>
            <a:off x="678531" y="2173357"/>
            <a:ext cx="3563299" cy="3770243"/>
          </a:xfrm>
        </p:spPr>
        <p:txBody>
          <a:bodyPr vert="horz" lIns="91440" tIns="45720" rIns="91440" bIns="45720" rtlCol="0" anchor="ctr">
            <a:normAutofit fontScale="92500" lnSpcReduction="20000"/>
          </a:bodyPr>
          <a:lstStyle/>
          <a:p>
            <a:r>
              <a:rPr lang="en-US" dirty="0">
                <a:solidFill>
                  <a:srgbClr val="FFFFFF"/>
                </a:solidFill>
              </a:rPr>
              <a:t>Generally, Alaska’s marine water quality is excellent</a:t>
            </a:r>
          </a:p>
          <a:p>
            <a:r>
              <a:rPr lang="en-US" dirty="0">
                <a:solidFill>
                  <a:srgbClr val="FFFFFF"/>
                </a:solidFill>
              </a:rPr>
              <a:t>Provisional data shows some bacteria pollution near communities and especially near harbors</a:t>
            </a:r>
          </a:p>
          <a:p>
            <a:r>
              <a:rPr lang="en-US" dirty="0">
                <a:solidFill>
                  <a:srgbClr val="FFFFFF"/>
                </a:solidFill>
              </a:rPr>
              <a:t>Although cruise ships likely have some impact, the data does not show obvious differences between low and high vessel years</a:t>
            </a:r>
          </a:p>
          <a:p>
            <a:r>
              <a:rPr lang="en-US" dirty="0">
                <a:solidFill>
                  <a:srgbClr val="FFFFFF"/>
                </a:solidFill>
              </a:rPr>
              <a:t>Need more sampling to understand impacts of sewage discharges, pinpoint the problem and work toward solutions</a:t>
            </a:r>
          </a:p>
          <a:p>
            <a:endParaRPr lang="en-US" dirty="0">
              <a:solidFill>
                <a:srgbClr val="FFFFFF"/>
              </a:solidFill>
            </a:endParaRPr>
          </a:p>
        </p:txBody>
      </p:sp>
    </p:spTree>
    <p:extLst>
      <p:ext uri="{BB962C8B-B14F-4D97-AF65-F5344CB8AC3E}">
        <p14:creationId xmlns:p14="http://schemas.microsoft.com/office/powerpoint/2010/main" val="420830018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9A3F4A-A577-E176-26CB-1BB2FC40546A}"/>
              </a:ext>
            </a:extLst>
          </p:cNvPr>
          <p:cNvSpPr>
            <a:spLocks noGrp="1"/>
          </p:cNvSpPr>
          <p:nvPr>
            <p:ph type="title"/>
          </p:nvPr>
        </p:nvSpPr>
        <p:spPr/>
        <p:txBody>
          <a:bodyPr/>
          <a:lstStyle/>
          <a:p>
            <a:r>
              <a:rPr lang="en-US" dirty="0"/>
              <a:t>Assessment of EVOS impacted beaches – lingering oil</a:t>
            </a:r>
          </a:p>
        </p:txBody>
      </p:sp>
      <p:sp>
        <p:nvSpPr>
          <p:cNvPr id="5" name="Content Placeholder 4">
            <a:extLst>
              <a:ext uri="{FF2B5EF4-FFF2-40B4-BE49-F238E27FC236}">
                <a16:creationId xmlns:a16="http://schemas.microsoft.com/office/drawing/2014/main" id="{BDD694D3-5A85-6FF7-C6C2-3280748431AC}"/>
              </a:ext>
            </a:extLst>
          </p:cNvPr>
          <p:cNvSpPr>
            <a:spLocks noGrp="1"/>
          </p:cNvSpPr>
          <p:nvPr>
            <p:ph sz="half" idx="1"/>
          </p:nvPr>
        </p:nvSpPr>
        <p:spPr/>
        <p:txBody>
          <a:bodyPr>
            <a:noAutofit/>
          </a:bodyPr>
          <a:lstStyle/>
          <a:p>
            <a:r>
              <a:rPr lang="en-US" sz="2400" dirty="0"/>
              <a:t>Working to develop a methodology to assess the status of lingering oil on currently water quality impaired beaches by reviewing existing research, literature and Indigenous Knowledge sources. </a:t>
            </a:r>
          </a:p>
          <a:p>
            <a:r>
              <a:rPr lang="en-US" sz="2400" dirty="0"/>
              <a:t>This methodology will then be applied to EVOS impacted beaches with lingering oil and their status will be updated (as impaired or attaining). </a:t>
            </a:r>
          </a:p>
          <a:p>
            <a:r>
              <a:rPr lang="en-US" sz="2400" dirty="0"/>
              <a:t>This will be a data driven process. </a:t>
            </a:r>
          </a:p>
        </p:txBody>
      </p:sp>
      <p:pic>
        <p:nvPicPr>
          <p:cNvPr id="3" name="Picture 2">
            <a:extLst>
              <a:ext uri="{FF2B5EF4-FFF2-40B4-BE49-F238E27FC236}">
                <a16:creationId xmlns:a16="http://schemas.microsoft.com/office/drawing/2014/main" id="{5CEC9F93-943E-17E3-B33B-F5B1E218C432}"/>
              </a:ext>
            </a:extLst>
          </p:cNvPr>
          <p:cNvPicPr>
            <a:picLocks noChangeAspect="1"/>
          </p:cNvPicPr>
          <p:nvPr/>
        </p:nvPicPr>
        <p:blipFill>
          <a:blip r:embed="rId3"/>
          <a:stretch>
            <a:fillRect/>
          </a:stretch>
        </p:blipFill>
        <p:spPr>
          <a:xfrm>
            <a:off x="7021286" y="1806822"/>
            <a:ext cx="3445402" cy="4475408"/>
          </a:xfrm>
          <a:prstGeom prst="rect">
            <a:avLst/>
          </a:prstGeom>
          <a:ln>
            <a:solidFill>
              <a:schemeClr val="accent1"/>
            </a:solidFill>
          </a:ln>
        </p:spPr>
      </p:pic>
      <p:sp>
        <p:nvSpPr>
          <p:cNvPr id="7" name="Content Placeholder 6">
            <a:extLst>
              <a:ext uri="{FF2B5EF4-FFF2-40B4-BE49-F238E27FC236}">
                <a16:creationId xmlns:a16="http://schemas.microsoft.com/office/drawing/2014/main" id="{A5E937DD-30B4-3D24-D070-A6F002767C1B}"/>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677007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B86F9-632E-BDC4-C4E9-BA5CA3E58691}"/>
              </a:ext>
            </a:extLst>
          </p:cNvPr>
          <p:cNvSpPr>
            <a:spLocks noGrp="1"/>
          </p:cNvSpPr>
          <p:nvPr>
            <p:ph type="title"/>
          </p:nvPr>
        </p:nvSpPr>
        <p:spPr/>
        <p:txBody>
          <a:bodyPr/>
          <a:lstStyle/>
          <a:p>
            <a:r>
              <a:rPr lang="en-US" dirty="0"/>
              <a:t>Alaska Clean Harbors</a:t>
            </a:r>
          </a:p>
        </p:txBody>
      </p:sp>
      <p:sp>
        <p:nvSpPr>
          <p:cNvPr id="3" name="Content Placeholder 2">
            <a:extLst>
              <a:ext uri="{FF2B5EF4-FFF2-40B4-BE49-F238E27FC236}">
                <a16:creationId xmlns:a16="http://schemas.microsoft.com/office/drawing/2014/main" id="{59F09A8E-DDD1-61B4-6C8B-4A2276D7D086}"/>
              </a:ext>
            </a:extLst>
          </p:cNvPr>
          <p:cNvSpPr>
            <a:spLocks noGrp="1"/>
          </p:cNvSpPr>
          <p:nvPr>
            <p:ph sz="half" idx="1"/>
          </p:nvPr>
        </p:nvSpPr>
        <p:spPr>
          <a:xfrm>
            <a:off x="6557450" y="1717990"/>
            <a:ext cx="5194767" cy="3633047"/>
          </a:xfrm>
        </p:spPr>
        <p:txBody>
          <a:bodyPr>
            <a:normAutofit/>
          </a:bodyPr>
          <a:lstStyle/>
          <a:p>
            <a:endParaRPr lang="en-US" dirty="0"/>
          </a:p>
        </p:txBody>
      </p:sp>
      <p:sp>
        <p:nvSpPr>
          <p:cNvPr id="4" name="Content Placeholder 3">
            <a:extLst>
              <a:ext uri="{FF2B5EF4-FFF2-40B4-BE49-F238E27FC236}">
                <a16:creationId xmlns:a16="http://schemas.microsoft.com/office/drawing/2014/main" id="{CD3741C6-B9C3-F40D-4CD9-6D25B749A9F7}"/>
              </a:ext>
            </a:extLst>
          </p:cNvPr>
          <p:cNvSpPr>
            <a:spLocks noGrp="1"/>
          </p:cNvSpPr>
          <p:nvPr>
            <p:ph sz="half" idx="2"/>
          </p:nvPr>
        </p:nvSpPr>
        <p:spPr>
          <a:xfrm>
            <a:off x="439783" y="1983074"/>
            <a:ext cx="5656217" cy="4450383"/>
          </a:xfrm>
        </p:spPr>
        <p:txBody>
          <a:bodyPr>
            <a:normAutofit/>
          </a:bodyPr>
          <a:lstStyle/>
          <a:p>
            <a:r>
              <a:rPr lang="en-US" sz="2400" dirty="0"/>
              <a:t>A voluntary, non-regulatory program working throughout the state to help harbormasters, communities and boaters prevent pollution and reduce waste in our harbors and waterways.</a:t>
            </a:r>
          </a:p>
          <a:p>
            <a:r>
              <a:rPr lang="en-US" sz="2400" dirty="0"/>
              <a:t>Working with </a:t>
            </a:r>
            <a:r>
              <a:rPr lang="en-US" sz="2400" dirty="0" err="1"/>
              <a:t>SeaGrant</a:t>
            </a:r>
            <a:r>
              <a:rPr lang="en-US" sz="2400" dirty="0"/>
              <a:t> to revitalize the program</a:t>
            </a:r>
          </a:p>
          <a:p>
            <a:r>
              <a:rPr lang="en-US" sz="2400" dirty="0"/>
              <a:t>http://www.alaskacleanharbors.org</a:t>
            </a:r>
            <a:r>
              <a:rPr lang="en-US" dirty="0"/>
              <a:t>/</a:t>
            </a:r>
          </a:p>
          <a:p>
            <a:pPr marL="0" indent="0">
              <a:buNone/>
            </a:pPr>
            <a:endParaRPr lang="en-US" dirty="0"/>
          </a:p>
        </p:txBody>
      </p:sp>
      <p:pic>
        <p:nvPicPr>
          <p:cNvPr id="6" name="Picture 5">
            <a:extLst>
              <a:ext uri="{FF2B5EF4-FFF2-40B4-BE49-F238E27FC236}">
                <a16:creationId xmlns:a16="http://schemas.microsoft.com/office/drawing/2014/main" id="{13B6C401-AE60-E90D-E550-AA0560CD6D18}"/>
              </a:ext>
            </a:extLst>
          </p:cNvPr>
          <p:cNvPicPr>
            <a:picLocks noChangeAspect="1"/>
          </p:cNvPicPr>
          <p:nvPr/>
        </p:nvPicPr>
        <p:blipFill>
          <a:blip r:embed="rId3"/>
          <a:stretch>
            <a:fillRect/>
          </a:stretch>
        </p:blipFill>
        <p:spPr>
          <a:xfrm>
            <a:off x="6557450" y="1293387"/>
            <a:ext cx="5194767" cy="2235586"/>
          </a:xfrm>
          <a:prstGeom prst="rect">
            <a:avLst/>
          </a:prstGeom>
        </p:spPr>
      </p:pic>
      <p:pic>
        <p:nvPicPr>
          <p:cNvPr id="8" name="Picture 7">
            <a:extLst>
              <a:ext uri="{FF2B5EF4-FFF2-40B4-BE49-F238E27FC236}">
                <a16:creationId xmlns:a16="http://schemas.microsoft.com/office/drawing/2014/main" id="{3ED7EFC6-5EA7-7D0D-B986-400721325248}"/>
              </a:ext>
            </a:extLst>
          </p:cNvPr>
          <p:cNvPicPr>
            <a:picLocks noChangeAspect="1"/>
          </p:cNvPicPr>
          <p:nvPr/>
        </p:nvPicPr>
        <p:blipFill>
          <a:blip r:embed="rId4"/>
          <a:stretch>
            <a:fillRect/>
          </a:stretch>
        </p:blipFill>
        <p:spPr>
          <a:xfrm>
            <a:off x="6557450" y="3762945"/>
            <a:ext cx="5206034" cy="2365397"/>
          </a:xfrm>
          <a:prstGeom prst="rect">
            <a:avLst/>
          </a:prstGeom>
        </p:spPr>
      </p:pic>
    </p:spTree>
    <p:extLst>
      <p:ext uri="{BB962C8B-B14F-4D97-AF65-F5344CB8AC3E}">
        <p14:creationId xmlns:p14="http://schemas.microsoft.com/office/powerpoint/2010/main" val="606838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E0F95A-B34F-1846-70C9-4D3DE464C59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BBB84FE-00A5-5136-0523-8AF73D4342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55BEBB-ED76-45A8-8218-3870E38D93E9}"/>
              </a:ext>
            </a:extLst>
          </p:cNvPr>
          <p:cNvSpPr>
            <a:spLocks noGrp="1"/>
          </p:cNvSpPr>
          <p:nvPr>
            <p:ph sz="half" idx="1"/>
          </p:nvPr>
        </p:nvSpPr>
        <p:spPr>
          <a:ln w="3175">
            <a:noFill/>
          </a:ln>
        </p:spPr>
        <p:txBody>
          <a:bodyPr>
            <a:normAutofit fontScale="40000" lnSpcReduction="20000"/>
          </a:bodyPr>
          <a:lstStyle/>
          <a:p>
            <a:pPr marL="0" indent="0">
              <a:buNone/>
            </a:pPr>
            <a:r>
              <a:rPr lang="en-US" sz="6700" b="1" dirty="0">
                <a:ln w="3175">
                  <a:solidFill>
                    <a:schemeClr val="tx1"/>
                  </a:solidFill>
                </a:ln>
                <a:solidFill>
                  <a:srgbClr val="002060"/>
                </a:solidFill>
              </a:rPr>
              <a:t>Any questions or input/advice?</a:t>
            </a:r>
          </a:p>
          <a:p>
            <a:pPr marL="0" indent="0">
              <a:buNone/>
            </a:pPr>
            <a:endParaRPr lang="en-US" sz="6700" b="1" dirty="0">
              <a:ln w="3175">
                <a:solidFill>
                  <a:schemeClr val="tx1"/>
                </a:solidFill>
              </a:ln>
              <a:solidFill>
                <a:srgbClr val="002060"/>
              </a:solidFill>
            </a:endParaRPr>
          </a:p>
          <a:p>
            <a:pPr marL="0" indent="0">
              <a:buNone/>
            </a:pPr>
            <a:r>
              <a:rPr lang="en-US" sz="6700" b="1" dirty="0">
                <a:ln w="3175">
                  <a:solidFill>
                    <a:schemeClr val="tx1"/>
                  </a:solidFill>
                </a:ln>
                <a:solidFill>
                  <a:srgbClr val="002060"/>
                </a:solidFill>
              </a:rPr>
              <a:t>My contact: </a:t>
            </a:r>
            <a:r>
              <a:rPr lang="en-US" sz="6700" b="1" dirty="0">
                <a:ln w="3175">
                  <a:solidFill>
                    <a:schemeClr val="tx1"/>
                  </a:solidFill>
                </a:ln>
                <a:solidFill>
                  <a:srgbClr val="002060"/>
                </a:solidFill>
                <a:hlinkClick r:id="rId4">
                  <a:extLst>
                    <a:ext uri="{A12FA001-AC4F-418D-AE19-62706E023703}">
                      <ahyp:hlinkClr xmlns:ahyp="http://schemas.microsoft.com/office/drawing/2018/hyperlinkcolor" val="tx"/>
                    </a:ext>
                  </a:extLst>
                </a:hlinkClick>
              </a:rPr>
              <a:t>maryann.fidel@alaska.gov</a:t>
            </a:r>
            <a:endParaRPr lang="en-US" sz="6700" b="1" dirty="0">
              <a:ln w="3175">
                <a:solidFill>
                  <a:schemeClr val="tx1"/>
                </a:solidFill>
              </a:ln>
              <a:solidFill>
                <a:srgbClr val="002060"/>
              </a:solidFill>
            </a:endParaRPr>
          </a:p>
          <a:p>
            <a:endParaRPr lang="en-US" sz="2400" dirty="0"/>
          </a:p>
        </p:txBody>
      </p:sp>
      <p:sp>
        <p:nvSpPr>
          <p:cNvPr id="4" name="Content Placeholder 3">
            <a:extLst>
              <a:ext uri="{FF2B5EF4-FFF2-40B4-BE49-F238E27FC236}">
                <a16:creationId xmlns:a16="http://schemas.microsoft.com/office/drawing/2014/main" id="{B4ADD686-6AB0-4D2B-A9CA-1C96F4404765}"/>
              </a:ext>
            </a:extLst>
          </p:cNvPr>
          <p:cNvSpPr>
            <a:spLocks noGrp="1"/>
          </p:cNvSpPr>
          <p:nvPr>
            <p:ph sz="half" idx="2"/>
          </p:nvPr>
        </p:nvSpPr>
        <p:spPr>
          <a:xfrm>
            <a:off x="6357153" y="1239865"/>
            <a:ext cx="5253655" cy="4621186"/>
          </a:xfrm>
          <a:ln w="3175">
            <a:noFill/>
          </a:ln>
        </p:spPr>
        <p:txBody>
          <a:bodyPr>
            <a:normAutofit fontScale="40000" lnSpcReduction="20000"/>
          </a:bodyPr>
          <a:lstStyle/>
          <a:p>
            <a:pPr marL="0" indent="0">
              <a:buNone/>
            </a:pPr>
            <a:r>
              <a:rPr lang="en-US" sz="5900" b="1" dirty="0">
                <a:ln w="3175">
                  <a:solidFill>
                    <a:schemeClr val="tx1"/>
                  </a:solidFill>
                </a:ln>
                <a:solidFill>
                  <a:srgbClr val="002060"/>
                </a:solidFill>
              </a:rPr>
              <a:t>MORE INFORMATION</a:t>
            </a:r>
          </a:p>
          <a:p>
            <a:pPr marL="0" indent="0">
              <a:buNone/>
            </a:pPr>
            <a:r>
              <a:rPr lang="en-US" sz="5900" b="1" dirty="0">
                <a:ln w="3175">
                  <a:solidFill>
                    <a:schemeClr val="tx1"/>
                  </a:solidFill>
                </a:ln>
                <a:solidFill>
                  <a:srgbClr val="002060"/>
                </a:solidFill>
              </a:rPr>
              <a:t>Compliance Information:</a:t>
            </a:r>
          </a:p>
          <a:p>
            <a:pPr marL="0" indent="0">
              <a:buNone/>
            </a:pPr>
            <a:r>
              <a:rPr lang="en-US" sz="5900" b="1" dirty="0">
                <a:ln w="3175">
                  <a:solidFill>
                    <a:schemeClr val="tx1"/>
                  </a:solidFill>
                </a:ln>
                <a:solidFill>
                  <a:srgbClr val="002060"/>
                </a:solidFill>
                <a:hlinkClick r:id="rId5">
                  <a:extLst>
                    <a:ext uri="{A12FA001-AC4F-418D-AE19-62706E023703}">
                      <ahyp:hlinkClr xmlns:ahyp="http://schemas.microsoft.com/office/drawing/2018/hyperlinkcolor" val="tx"/>
                    </a:ext>
                  </a:extLst>
                </a:hlinkClick>
              </a:rPr>
              <a:t>https://dec.alaska.gov/water/cruise-ships/</a:t>
            </a:r>
            <a:endParaRPr lang="en-US" sz="5900" b="1" dirty="0">
              <a:ln w="3175">
                <a:solidFill>
                  <a:schemeClr val="tx1"/>
                </a:solidFill>
              </a:ln>
              <a:solidFill>
                <a:srgbClr val="002060"/>
              </a:solidFill>
            </a:endParaRPr>
          </a:p>
          <a:p>
            <a:pPr marL="0" indent="0">
              <a:buNone/>
            </a:pPr>
            <a:endParaRPr lang="en-US" sz="5900" b="1" dirty="0">
              <a:ln w="3175">
                <a:solidFill>
                  <a:schemeClr val="tx1"/>
                </a:solidFill>
              </a:ln>
              <a:solidFill>
                <a:srgbClr val="002060"/>
              </a:solidFill>
            </a:endParaRPr>
          </a:p>
          <a:p>
            <a:pPr marL="0" indent="0">
              <a:buNone/>
            </a:pPr>
            <a:r>
              <a:rPr lang="en-US" sz="5900" b="1" dirty="0">
                <a:ln w="3175">
                  <a:solidFill>
                    <a:schemeClr val="tx1"/>
                  </a:solidFill>
                </a:ln>
                <a:solidFill>
                  <a:srgbClr val="002060"/>
                </a:solidFill>
              </a:rPr>
              <a:t>Monitoring:</a:t>
            </a:r>
          </a:p>
          <a:p>
            <a:pPr marL="0" indent="0">
              <a:buNone/>
            </a:pPr>
            <a:r>
              <a:rPr lang="en-US" sz="5900" b="1" dirty="0">
                <a:ln w="3175">
                  <a:solidFill>
                    <a:schemeClr val="tx1"/>
                  </a:solidFill>
                </a:ln>
                <a:solidFill>
                  <a:srgbClr val="002060"/>
                </a:solidFill>
                <a:hlinkClick r:id="rId6">
                  <a:extLst>
                    <a:ext uri="{A12FA001-AC4F-418D-AE19-62706E023703}">
                      <ahyp:hlinkClr xmlns:ahyp="http://schemas.microsoft.com/office/drawing/2018/hyperlinkcolor" val="tx"/>
                    </a:ext>
                  </a:extLst>
                </a:hlinkClick>
              </a:rPr>
              <a:t>https://dec.alaska.gov/water/water-quality/monitoring-and-assessment/watershed-health-and-data-analysis/ambient-marine-water-quality-monitoring</a:t>
            </a:r>
            <a:endParaRPr lang="en-US" sz="5900" b="1" dirty="0">
              <a:ln w="3175">
                <a:solidFill>
                  <a:schemeClr val="tx1"/>
                </a:solidFill>
              </a:ln>
              <a:solidFill>
                <a:srgbClr val="002060"/>
              </a:solidFill>
            </a:endParaRPr>
          </a:p>
          <a:p>
            <a:pPr marL="0" indent="0">
              <a:buNone/>
            </a:pPr>
            <a:endParaRPr lang="en-US" sz="2400" dirty="0"/>
          </a:p>
          <a:p>
            <a:endParaRPr lang="en-US" dirty="0"/>
          </a:p>
        </p:txBody>
      </p:sp>
    </p:spTree>
    <p:extLst>
      <p:ext uri="{BB962C8B-B14F-4D97-AF65-F5344CB8AC3E}">
        <p14:creationId xmlns:p14="http://schemas.microsoft.com/office/powerpoint/2010/main" val="3186693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746228" y="1037967"/>
            <a:ext cx="3054091" cy="4709131"/>
          </a:xfrm>
        </p:spPr>
        <p:txBody>
          <a:bodyPr anchor="ctr">
            <a:normAutofit/>
          </a:bodyPr>
          <a:lstStyle/>
          <a:p>
            <a:r>
              <a:rPr lang="en-US" dirty="0"/>
              <a:t>Overview</a:t>
            </a:r>
          </a:p>
        </p:txBody>
      </p:sp>
      <p:sp>
        <p:nvSpPr>
          <p:cNvPr id="12" name="Rectangle 11">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Content Placeholder 3">
            <a:extLst>
              <a:ext uri="{FF2B5EF4-FFF2-40B4-BE49-F238E27FC236}">
                <a16:creationId xmlns:a16="http://schemas.microsoft.com/office/drawing/2014/main" id="{595D454F-1BAC-E9E8-0F18-47BE9A4559D2}"/>
              </a:ext>
            </a:extLst>
          </p:cNvPr>
          <p:cNvGraphicFramePr>
            <a:graphicFrameLocks noGrp="1"/>
          </p:cNvGraphicFramePr>
          <p:nvPr>
            <p:ph idx="1"/>
            <p:extLst>
              <p:ext uri="{D42A27DB-BD31-4B8C-83A1-F6EECF244321}">
                <p14:modId xmlns:p14="http://schemas.microsoft.com/office/powerpoint/2010/main" val="3074003562"/>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6093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1F92E57-1BCA-4D5D-80AA-D15DA4B537B3}"/>
              </a:ext>
            </a:extLst>
          </p:cNvPr>
          <p:cNvSpPr>
            <a:spLocks noGrp="1"/>
          </p:cNvSpPr>
          <p:nvPr>
            <p:ph type="title"/>
          </p:nvPr>
        </p:nvSpPr>
        <p:spPr>
          <a:xfrm>
            <a:off x="672280" y="944752"/>
            <a:ext cx="3259016" cy="899546"/>
          </a:xfrm>
        </p:spPr>
        <p:txBody>
          <a:bodyPr vert="horz" lIns="91440" tIns="45720" rIns="91440" bIns="45720" rtlCol="0" anchor="b">
            <a:normAutofit/>
          </a:bodyPr>
          <a:lstStyle/>
          <a:p>
            <a:r>
              <a:rPr lang="en-US" b="0" kern="1200" cap="all" dirty="0">
                <a:solidFill>
                  <a:srgbClr val="FFFFFF"/>
                </a:solidFill>
                <a:latin typeface="+mj-lt"/>
                <a:ea typeface="+mj-ea"/>
                <a:cs typeface="+mj-cs"/>
              </a:rPr>
              <a:t>WHY WE MONITOR</a:t>
            </a:r>
          </a:p>
        </p:txBody>
      </p:sp>
      <p:sp>
        <p:nvSpPr>
          <p:cNvPr id="21" name="Rectangle 20">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5" name="Rectangle 24">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9613EAE-F79C-427A-95D3-9934B84BE396}"/>
              </a:ext>
            </a:extLst>
          </p:cNvPr>
          <p:cNvSpPr>
            <a:spLocks noGrp="1"/>
          </p:cNvSpPr>
          <p:nvPr>
            <p:ph sz="half" idx="1"/>
          </p:nvPr>
        </p:nvSpPr>
        <p:spPr>
          <a:xfrm>
            <a:off x="671513" y="1893301"/>
            <a:ext cx="3123783" cy="4166536"/>
          </a:xfrm>
        </p:spPr>
        <p:txBody>
          <a:bodyPr vert="horz" lIns="91440" tIns="45720" rIns="91440" bIns="45720" rtlCol="0" anchor="t">
            <a:normAutofit lnSpcReduction="10000"/>
          </a:bodyPr>
          <a:lstStyle/>
          <a:p>
            <a:pPr>
              <a:lnSpc>
                <a:spcPct val="100000"/>
              </a:lnSpc>
            </a:pPr>
            <a:r>
              <a:rPr lang="en-US" sz="1800" dirty="0">
                <a:solidFill>
                  <a:srgbClr val="FFFFFF"/>
                </a:solidFill>
              </a:rPr>
              <a:t>DEC’s Mission: </a:t>
            </a:r>
            <a:r>
              <a:rPr lang="en-US" sz="1800" i="1" dirty="0">
                <a:solidFill>
                  <a:srgbClr val="FFFFFF"/>
                </a:solidFill>
              </a:rPr>
              <a:t>To conserve, improve, and protect Alaska's natural resources and environment to enhance the health, safety, and economic and social well-being of Alaskans.</a:t>
            </a:r>
          </a:p>
          <a:p>
            <a:pPr>
              <a:lnSpc>
                <a:spcPct val="100000"/>
              </a:lnSpc>
            </a:pPr>
            <a:r>
              <a:rPr lang="en-US" sz="1800" dirty="0">
                <a:solidFill>
                  <a:srgbClr val="FFFFFF"/>
                </a:solidFill>
              </a:rPr>
              <a:t>More data about ambient water quality conditions is needed to inform water discharge permits</a:t>
            </a:r>
          </a:p>
          <a:p>
            <a:pPr>
              <a:lnSpc>
                <a:spcPct val="100000"/>
              </a:lnSpc>
            </a:pPr>
            <a:r>
              <a:rPr lang="en-US" sz="1800" dirty="0">
                <a:solidFill>
                  <a:srgbClr val="FFFFFF"/>
                </a:solidFill>
              </a:rPr>
              <a:t>To ensure marine waters are of quality to support designated uses</a:t>
            </a:r>
          </a:p>
        </p:txBody>
      </p:sp>
      <p:pic>
        <p:nvPicPr>
          <p:cNvPr id="6" name="Content Placeholder 5">
            <a:extLst>
              <a:ext uri="{FF2B5EF4-FFF2-40B4-BE49-F238E27FC236}">
                <a16:creationId xmlns:a16="http://schemas.microsoft.com/office/drawing/2014/main" id="{D350683A-F1B0-48CF-B484-03287C800009}"/>
              </a:ext>
            </a:extLst>
          </p:cNvPr>
          <p:cNvPicPr>
            <a:picLocks noGrp="1" noChangeAspect="1"/>
          </p:cNvPicPr>
          <p:nvPr>
            <p:ph sz="half" idx="2"/>
          </p:nvPr>
        </p:nvPicPr>
        <p:blipFill rotWithShape="1">
          <a:blip r:embed="rId3"/>
          <a:srcRect l="16077" r="1" b="1"/>
          <a:stretch/>
        </p:blipFill>
        <p:spPr>
          <a:xfrm>
            <a:off x="4241830" y="611435"/>
            <a:ext cx="7503636" cy="5789365"/>
          </a:xfrm>
          <a:prstGeom prst="rect">
            <a:avLst/>
          </a:prstGeom>
        </p:spPr>
      </p:pic>
      <p:sp>
        <p:nvSpPr>
          <p:cNvPr id="7" name="Oval 6">
            <a:extLst>
              <a:ext uri="{FF2B5EF4-FFF2-40B4-BE49-F238E27FC236}">
                <a16:creationId xmlns:a16="http://schemas.microsoft.com/office/drawing/2014/main" id="{CAAD73D9-7707-4346-9BF3-28BD17487121}"/>
              </a:ext>
            </a:extLst>
          </p:cNvPr>
          <p:cNvSpPr/>
          <p:nvPr/>
        </p:nvSpPr>
        <p:spPr>
          <a:xfrm>
            <a:off x="8173126" y="1384555"/>
            <a:ext cx="1256945" cy="1151475"/>
          </a:xfrm>
          <a:prstGeom prst="ellipse">
            <a:avLst/>
          </a:prstGeom>
          <a:noFill/>
          <a:ln w="12700">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9F452C2-84D6-41DA-9DC7-94B5131035B9}"/>
              </a:ext>
            </a:extLst>
          </p:cNvPr>
          <p:cNvSpPr/>
          <p:nvPr/>
        </p:nvSpPr>
        <p:spPr>
          <a:xfrm>
            <a:off x="4928461" y="4461962"/>
            <a:ext cx="154983" cy="452551"/>
          </a:xfrm>
          <a:prstGeom prst="rect">
            <a:avLst/>
          </a:prstGeom>
          <a:noFill/>
          <a:ln w="19050">
            <a:solidFill>
              <a:schemeClr val="accent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922107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DDBA6-37C2-4FBD-AC01-AF5994E984F7}"/>
              </a:ext>
            </a:extLst>
          </p:cNvPr>
          <p:cNvSpPr>
            <a:spLocks noGrp="1"/>
          </p:cNvSpPr>
          <p:nvPr>
            <p:ph type="title"/>
          </p:nvPr>
        </p:nvSpPr>
        <p:spPr/>
        <p:txBody>
          <a:bodyPr/>
          <a:lstStyle/>
          <a:p>
            <a:r>
              <a:rPr lang="en-US" dirty="0"/>
              <a:t>Where</a:t>
            </a:r>
          </a:p>
        </p:txBody>
      </p:sp>
      <p:sp>
        <p:nvSpPr>
          <p:cNvPr id="3" name="TextBox 2">
            <a:extLst>
              <a:ext uri="{FF2B5EF4-FFF2-40B4-BE49-F238E27FC236}">
                <a16:creationId xmlns:a16="http://schemas.microsoft.com/office/drawing/2014/main" id="{FC353993-9FDD-402D-A33C-676B47FD1E39}"/>
              </a:ext>
            </a:extLst>
          </p:cNvPr>
          <p:cNvSpPr txBox="1"/>
          <p:nvPr/>
        </p:nvSpPr>
        <p:spPr>
          <a:xfrm>
            <a:off x="8801100" y="610136"/>
            <a:ext cx="2809708" cy="6247864"/>
          </a:xfrm>
          <a:prstGeom prst="rect">
            <a:avLst/>
          </a:prstGeom>
          <a:noFill/>
        </p:spPr>
        <p:txBody>
          <a:bodyPr wrap="square" rtlCol="0">
            <a:spAutoFit/>
          </a:bodyPr>
          <a:lstStyle/>
          <a:p>
            <a:pPr algn="r"/>
            <a:r>
              <a:rPr lang="en-US" sz="2000" dirty="0"/>
              <a:t>Anchorage</a:t>
            </a:r>
          </a:p>
          <a:p>
            <a:pPr algn="r"/>
            <a:r>
              <a:rPr lang="en-US" sz="2000" dirty="0"/>
              <a:t>Auke Bay</a:t>
            </a:r>
          </a:p>
          <a:p>
            <a:pPr algn="r"/>
            <a:r>
              <a:rPr lang="en-US" sz="2000" dirty="0"/>
              <a:t>Dutch Harbor</a:t>
            </a:r>
          </a:p>
          <a:p>
            <a:pPr algn="r"/>
            <a:r>
              <a:rPr lang="en-US" sz="2000" dirty="0"/>
              <a:t>Haines</a:t>
            </a:r>
          </a:p>
          <a:p>
            <a:pPr algn="r"/>
            <a:r>
              <a:rPr lang="en-US" sz="2000" dirty="0"/>
              <a:t>Homer</a:t>
            </a:r>
          </a:p>
          <a:p>
            <a:pPr algn="r"/>
            <a:r>
              <a:rPr lang="en-US" sz="2000" dirty="0"/>
              <a:t>Hoonah</a:t>
            </a:r>
          </a:p>
          <a:p>
            <a:pPr algn="r"/>
            <a:r>
              <a:rPr lang="en-US" sz="2000" dirty="0"/>
              <a:t>Juneau</a:t>
            </a:r>
          </a:p>
          <a:p>
            <a:pPr algn="r"/>
            <a:r>
              <a:rPr lang="en-US" sz="2000" dirty="0"/>
              <a:t>Ketchikan</a:t>
            </a:r>
          </a:p>
          <a:p>
            <a:pPr algn="r"/>
            <a:r>
              <a:rPr lang="en-US" sz="2000" dirty="0"/>
              <a:t>Kodiak</a:t>
            </a:r>
          </a:p>
          <a:p>
            <a:pPr algn="r"/>
            <a:r>
              <a:rPr lang="en-US" sz="2000" dirty="0"/>
              <a:t>Nome</a:t>
            </a:r>
          </a:p>
          <a:p>
            <a:pPr algn="r"/>
            <a:r>
              <a:rPr lang="en-US" sz="2000" dirty="0"/>
              <a:t>Petersburg</a:t>
            </a:r>
          </a:p>
          <a:p>
            <a:pPr algn="r"/>
            <a:r>
              <a:rPr lang="en-US" sz="2000" dirty="0"/>
              <a:t>Seward</a:t>
            </a:r>
          </a:p>
          <a:p>
            <a:pPr algn="r"/>
            <a:r>
              <a:rPr lang="en-US" sz="2000" dirty="0"/>
              <a:t>Sitka</a:t>
            </a:r>
          </a:p>
          <a:p>
            <a:pPr algn="r"/>
            <a:r>
              <a:rPr lang="en-US" sz="2000" dirty="0"/>
              <a:t>Skagway</a:t>
            </a:r>
          </a:p>
          <a:p>
            <a:pPr algn="r"/>
            <a:r>
              <a:rPr lang="en-US" sz="2000" dirty="0"/>
              <a:t>Utqiagvik</a:t>
            </a:r>
          </a:p>
          <a:p>
            <a:pPr algn="r"/>
            <a:r>
              <a:rPr lang="en-US" sz="2000" dirty="0"/>
              <a:t>Valdez</a:t>
            </a:r>
          </a:p>
          <a:p>
            <a:pPr algn="r"/>
            <a:r>
              <a:rPr lang="en-US" sz="2000" dirty="0"/>
              <a:t>Ward Cove</a:t>
            </a:r>
          </a:p>
          <a:p>
            <a:pPr algn="r"/>
            <a:r>
              <a:rPr lang="en-US" sz="2000" dirty="0"/>
              <a:t>Whittier</a:t>
            </a:r>
          </a:p>
          <a:p>
            <a:pPr algn="r"/>
            <a:r>
              <a:rPr lang="en-US" sz="2000" dirty="0"/>
              <a:t>Wrangell</a:t>
            </a:r>
          </a:p>
          <a:p>
            <a:pPr algn="r"/>
            <a:r>
              <a:rPr lang="en-US" sz="2000" dirty="0"/>
              <a:t>Select Shipping Lanes</a:t>
            </a:r>
          </a:p>
        </p:txBody>
      </p:sp>
      <p:sp>
        <p:nvSpPr>
          <p:cNvPr id="6" name="Content Placeholder 5">
            <a:extLst>
              <a:ext uri="{FF2B5EF4-FFF2-40B4-BE49-F238E27FC236}">
                <a16:creationId xmlns:a16="http://schemas.microsoft.com/office/drawing/2014/main" id="{BDBA0E1F-F7DD-160C-77B3-A55E1EE2F566}"/>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4211FA5E-0F5A-58A0-2EB0-9884A153D1D1}"/>
              </a:ext>
            </a:extLst>
          </p:cNvPr>
          <p:cNvPicPr>
            <a:picLocks noChangeAspect="1"/>
          </p:cNvPicPr>
          <p:nvPr/>
        </p:nvPicPr>
        <p:blipFill>
          <a:blip r:embed="rId3"/>
          <a:stretch>
            <a:fillRect/>
          </a:stretch>
        </p:blipFill>
        <p:spPr>
          <a:xfrm>
            <a:off x="1878557" y="610136"/>
            <a:ext cx="7422511" cy="5748260"/>
          </a:xfrm>
          <a:prstGeom prst="rect">
            <a:avLst/>
          </a:prstGeom>
        </p:spPr>
      </p:pic>
    </p:spTree>
    <p:extLst>
      <p:ext uri="{BB962C8B-B14F-4D97-AF65-F5344CB8AC3E}">
        <p14:creationId xmlns:p14="http://schemas.microsoft.com/office/powerpoint/2010/main" val="1384161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9E301E5-1206-47D0-9CDF-72583D73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FA31FBE-7948-4384-B68A-75DEFDC4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sitting on a chair next to a boat&#10;&#10;Description automatically generated with low confidence">
            <a:extLst>
              <a:ext uri="{FF2B5EF4-FFF2-40B4-BE49-F238E27FC236}">
                <a16:creationId xmlns:a16="http://schemas.microsoft.com/office/drawing/2014/main" id="{3F0A4A45-E4E8-96E3-8584-0EB21BACB883}"/>
              </a:ext>
            </a:extLst>
          </p:cNvPr>
          <p:cNvPicPr>
            <a:picLocks noChangeAspect="1"/>
          </p:cNvPicPr>
          <p:nvPr/>
        </p:nvPicPr>
        <p:blipFill rotWithShape="1">
          <a:blip r:embed="rId3"/>
          <a:srcRect r="16472" b="-3"/>
          <a:stretch/>
        </p:blipFill>
        <p:spPr>
          <a:xfrm>
            <a:off x="641276" y="643467"/>
            <a:ext cx="4013020" cy="2702558"/>
          </a:xfrm>
          <a:prstGeom prst="rect">
            <a:avLst/>
          </a:prstGeom>
        </p:spPr>
      </p:pic>
      <p:pic>
        <p:nvPicPr>
          <p:cNvPr id="4" name="Picture 3">
            <a:extLst>
              <a:ext uri="{FF2B5EF4-FFF2-40B4-BE49-F238E27FC236}">
                <a16:creationId xmlns:a16="http://schemas.microsoft.com/office/drawing/2014/main" id="{CC343D30-AB8F-8DD8-CF14-CB3127E1E92E}"/>
              </a:ext>
            </a:extLst>
          </p:cNvPr>
          <p:cNvPicPr>
            <a:picLocks noChangeAspect="1"/>
          </p:cNvPicPr>
          <p:nvPr/>
        </p:nvPicPr>
        <p:blipFill rotWithShape="1">
          <a:blip r:embed="rId4"/>
          <a:srcRect l="18701" r="10130"/>
          <a:stretch/>
        </p:blipFill>
        <p:spPr>
          <a:xfrm>
            <a:off x="643467" y="3509433"/>
            <a:ext cx="4010830" cy="2705099"/>
          </a:xfrm>
          <a:prstGeom prst="rect">
            <a:avLst/>
          </a:prstGeom>
        </p:spPr>
      </p:pic>
      <p:pic>
        <p:nvPicPr>
          <p:cNvPr id="3" name="Picture 2" descr="Map&#10;&#10;Description automatically generated">
            <a:extLst>
              <a:ext uri="{FF2B5EF4-FFF2-40B4-BE49-F238E27FC236}">
                <a16:creationId xmlns:a16="http://schemas.microsoft.com/office/drawing/2014/main" id="{32125BA6-9464-4456-853D-37F638948A80}"/>
              </a:ext>
            </a:extLst>
          </p:cNvPr>
          <p:cNvPicPr>
            <a:picLocks noChangeAspect="1"/>
          </p:cNvPicPr>
          <p:nvPr/>
        </p:nvPicPr>
        <p:blipFill rotWithShape="1">
          <a:blip r:embed="rId5"/>
          <a:srcRect r="6596" b="-2"/>
          <a:stretch/>
        </p:blipFill>
        <p:spPr>
          <a:xfrm>
            <a:off x="4812633" y="643467"/>
            <a:ext cx="6735900" cy="5571066"/>
          </a:xfrm>
          <a:prstGeom prst="rect">
            <a:avLst/>
          </a:prstGeom>
        </p:spPr>
      </p:pic>
    </p:spTree>
    <p:extLst>
      <p:ext uri="{BB962C8B-B14F-4D97-AF65-F5344CB8AC3E}">
        <p14:creationId xmlns:p14="http://schemas.microsoft.com/office/powerpoint/2010/main" val="400198751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63F1544-7F5C-4ED4-97F2-45A111FD2566}"/>
              </a:ext>
            </a:extLst>
          </p:cNvPr>
          <p:cNvSpPr>
            <a:spLocks noGrp="1"/>
          </p:cNvSpPr>
          <p:nvPr>
            <p:ph type="title"/>
          </p:nvPr>
        </p:nvSpPr>
        <p:spPr>
          <a:xfrm>
            <a:off x="601255" y="702155"/>
            <a:ext cx="3409783" cy="1300365"/>
          </a:xfrm>
        </p:spPr>
        <p:txBody>
          <a:bodyPr>
            <a:normAutofit/>
          </a:bodyPr>
          <a:lstStyle/>
          <a:p>
            <a:r>
              <a:rPr lang="en-US" dirty="0">
                <a:solidFill>
                  <a:srgbClr val="FFFFFF"/>
                </a:solidFill>
              </a:rPr>
              <a:t>Provisional Results</a:t>
            </a:r>
          </a:p>
        </p:txBody>
      </p:sp>
      <p:pic>
        <p:nvPicPr>
          <p:cNvPr id="8" name="Content Placeholder 7">
            <a:extLst>
              <a:ext uri="{FF2B5EF4-FFF2-40B4-BE49-F238E27FC236}">
                <a16:creationId xmlns:a16="http://schemas.microsoft.com/office/drawing/2014/main" id="{A3777B59-456F-4ED1-ACCC-9C12D4F89A39}"/>
              </a:ext>
            </a:extLst>
          </p:cNvPr>
          <p:cNvPicPr>
            <a:picLocks noGrp="1" noChangeAspect="1"/>
          </p:cNvPicPr>
          <p:nvPr>
            <p:ph idx="1"/>
          </p:nvPr>
        </p:nvPicPr>
        <p:blipFill>
          <a:blip r:embed="rId3"/>
          <a:stretch>
            <a:fillRect/>
          </a:stretch>
        </p:blipFill>
        <p:spPr>
          <a:xfrm>
            <a:off x="1253926" y="2333174"/>
            <a:ext cx="1781175" cy="1781175"/>
          </a:xfrm>
          <a:prstGeom prst="rect">
            <a:avLst/>
          </a:prstGeom>
        </p:spPr>
      </p:pic>
      <p:sp>
        <p:nvSpPr>
          <p:cNvPr id="26" name="Star: 5 Points 25">
            <a:extLst>
              <a:ext uri="{FF2B5EF4-FFF2-40B4-BE49-F238E27FC236}">
                <a16:creationId xmlns:a16="http://schemas.microsoft.com/office/drawing/2014/main" id="{C9DC0FCA-85E7-4CEE-8026-1838619ABBC0}"/>
              </a:ext>
            </a:extLst>
          </p:cNvPr>
          <p:cNvSpPr/>
          <p:nvPr/>
        </p:nvSpPr>
        <p:spPr>
          <a:xfrm>
            <a:off x="5293259" y="6186161"/>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6DD5881-729A-4D1A-9BB0-FA455CBD472B}"/>
              </a:ext>
            </a:extLst>
          </p:cNvPr>
          <p:cNvSpPr txBox="1"/>
          <p:nvPr/>
        </p:nvSpPr>
        <p:spPr>
          <a:xfrm>
            <a:off x="5401901" y="6072290"/>
            <a:ext cx="3141552" cy="307777"/>
          </a:xfrm>
          <a:prstGeom prst="rect">
            <a:avLst/>
          </a:prstGeom>
          <a:noFill/>
        </p:spPr>
        <p:txBody>
          <a:bodyPr wrap="square" rtlCol="0">
            <a:spAutoFit/>
          </a:bodyPr>
          <a:lstStyle/>
          <a:p>
            <a:r>
              <a:rPr lang="en-US" sz="1400" i="1" dirty="0">
                <a:solidFill>
                  <a:schemeClr val="bg1">
                    <a:lumMod val="65000"/>
                    <a:lumOff val="35000"/>
                  </a:schemeClr>
                </a:solidFill>
              </a:rPr>
              <a:t>Data collected in 2015 - 2019</a:t>
            </a:r>
          </a:p>
        </p:txBody>
      </p:sp>
      <p:pic>
        <p:nvPicPr>
          <p:cNvPr id="9" name="Picture 8">
            <a:extLst>
              <a:ext uri="{FF2B5EF4-FFF2-40B4-BE49-F238E27FC236}">
                <a16:creationId xmlns:a16="http://schemas.microsoft.com/office/drawing/2014/main" id="{BCA48663-9425-42FF-8E9B-351A04BBDC3A}"/>
              </a:ext>
            </a:extLst>
          </p:cNvPr>
          <p:cNvPicPr>
            <a:picLocks noChangeAspect="1"/>
          </p:cNvPicPr>
          <p:nvPr/>
        </p:nvPicPr>
        <p:blipFill>
          <a:blip r:embed="rId4"/>
          <a:stretch>
            <a:fillRect/>
          </a:stretch>
        </p:blipFill>
        <p:spPr>
          <a:xfrm>
            <a:off x="1487289" y="4224285"/>
            <a:ext cx="1314450" cy="1781175"/>
          </a:xfrm>
          <a:prstGeom prst="rect">
            <a:avLst/>
          </a:prstGeom>
        </p:spPr>
      </p:pic>
      <p:pic>
        <p:nvPicPr>
          <p:cNvPr id="3" name="Picture 2">
            <a:extLst>
              <a:ext uri="{FF2B5EF4-FFF2-40B4-BE49-F238E27FC236}">
                <a16:creationId xmlns:a16="http://schemas.microsoft.com/office/drawing/2014/main" id="{EBAA3EF4-1C3A-2E8E-48B0-0EFEB3DAAB5F}"/>
              </a:ext>
            </a:extLst>
          </p:cNvPr>
          <p:cNvPicPr>
            <a:picLocks noChangeAspect="1"/>
          </p:cNvPicPr>
          <p:nvPr/>
        </p:nvPicPr>
        <p:blipFill>
          <a:blip r:embed="rId5"/>
          <a:stretch>
            <a:fillRect/>
          </a:stretch>
        </p:blipFill>
        <p:spPr>
          <a:xfrm>
            <a:off x="4308732" y="1435701"/>
            <a:ext cx="7090679" cy="4156644"/>
          </a:xfrm>
          <a:prstGeom prst="rect">
            <a:avLst/>
          </a:prstGeom>
        </p:spPr>
      </p:pic>
      <p:sp>
        <p:nvSpPr>
          <p:cNvPr id="4" name="Star: 5 Points 3">
            <a:extLst>
              <a:ext uri="{FF2B5EF4-FFF2-40B4-BE49-F238E27FC236}">
                <a16:creationId xmlns:a16="http://schemas.microsoft.com/office/drawing/2014/main" id="{AEFA828A-5A47-494C-9DE6-1BF81CF7D0C6}"/>
              </a:ext>
            </a:extLst>
          </p:cNvPr>
          <p:cNvSpPr/>
          <p:nvPr/>
        </p:nvSpPr>
        <p:spPr>
          <a:xfrm>
            <a:off x="6519092" y="4683588"/>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tar: 5 Points 20">
            <a:extLst>
              <a:ext uri="{FF2B5EF4-FFF2-40B4-BE49-F238E27FC236}">
                <a16:creationId xmlns:a16="http://schemas.microsoft.com/office/drawing/2014/main" id="{64C4C1D8-8D66-4E33-B739-3CBFBB8E3B22}"/>
              </a:ext>
            </a:extLst>
          </p:cNvPr>
          <p:cNvSpPr/>
          <p:nvPr/>
        </p:nvSpPr>
        <p:spPr>
          <a:xfrm>
            <a:off x="6827207" y="4653474"/>
            <a:ext cx="112468" cy="6022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tar: 5 Points 22">
            <a:extLst>
              <a:ext uri="{FF2B5EF4-FFF2-40B4-BE49-F238E27FC236}">
                <a16:creationId xmlns:a16="http://schemas.microsoft.com/office/drawing/2014/main" id="{A2FAFE60-ACBE-413C-93CF-150F4DC5FC21}"/>
              </a:ext>
            </a:extLst>
          </p:cNvPr>
          <p:cNvSpPr/>
          <p:nvPr/>
        </p:nvSpPr>
        <p:spPr>
          <a:xfrm>
            <a:off x="7054567" y="4794310"/>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tar: 5 Points 21">
            <a:extLst>
              <a:ext uri="{FF2B5EF4-FFF2-40B4-BE49-F238E27FC236}">
                <a16:creationId xmlns:a16="http://schemas.microsoft.com/office/drawing/2014/main" id="{11E71AC3-2B0B-4B98-B844-362AE5E3A711}"/>
              </a:ext>
            </a:extLst>
          </p:cNvPr>
          <p:cNvSpPr/>
          <p:nvPr/>
        </p:nvSpPr>
        <p:spPr>
          <a:xfrm>
            <a:off x="8395890" y="4665920"/>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tar: 5 Points 23">
            <a:extLst>
              <a:ext uri="{FF2B5EF4-FFF2-40B4-BE49-F238E27FC236}">
                <a16:creationId xmlns:a16="http://schemas.microsoft.com/office/drawing/2014/main" id="{A44D4210-C4C1-4B37-A821-D72A0E3213A3}"/>
              </a:ext>
            </a:extLst>
          </p:cNvPr>
          <p:cNvSpPr/>
          <p:nvPr/>
        </p:nvSpPr>
        <p:spPr>
          <a:xfrm>
            <a:off x="9081535" y="4570355"/>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tar: 5 Points 24">
            <a:extLst>
              <a:ext uri="{FF2B5EF4-FFF2-40B4-BE49-F238E27FC236}">
                <a16:creationId xmlns:a16="http://schemas.microsoft.com/office/drawing/2014/main" id="{F11B64E4-305C-44CA-A02D-5BE03EFCC976}"/>
              </a:ext>
            </a:extLst>
          </p:cNvPr>
          <p:cNvSpPr/>
          <p:nvPr/>
        </p:nvSpPr>
        <p:spPr>
          <a:xfrm>
            <a:off x="9226989" y="4698745"/>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615997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BBD69FF-A1BE-47D5-8986-6551796C0F1C}"/>
              </a:ext>
            </a:extLst>
          </p:cNvPr>
          <p:cNvSpPr>
            <a:spLocks noGrp="1"/>
          </p:cNvSpPr>
          <p:nvPr>
            <p:ph type="title"/>
          </p:nvPr>
        </p:nvSpPr>
        <p:spPr>
          <a:xfrm>
            <a:off x="601255" y="702155"/>
            <a:ext cx="3409783" cy="1300365"/>
          </a:xfrm>
        </p:spPr>
        <p:txBody>
          <a:bodyPr>
            <a:normAutofit/>
          </a:bodyPr>
          <a:lstStyle/>
          <a:p>
            <a:r>
              <a:rPr lang="en-US" dirty="0">
                <a:solidFill>
                  <a:srgbClr val="FFFFFF"/>
                </a:solidFill>
              </a:rPr>
              <a:t>Provisional results</a:t>
            </a:r>
          </a:p>
        </p:txBody>
      </p:sp>
      <p:pic>
        <p:nvPicPr>
          <p:cNvPr id="8" name="Content Placeholder 7">
            <a:extLst>
              <a:ext uri="{FF2B5EF4-FFF2-40B4-BE49-F238E27FC236}">
                <a16:creationId xmlns:a16="http://schemas.microsoft.com/office/drawing/2014/main" id="{906D4CB7-8403-4D94-9E9F-C17AC961FD13}"/>
              </a:ext>
            </a:extLst>
          </p:cNvPr>
          <p:cNvPicPr>
            <a:picLocks noGrp="1" noChangeAspect="1"/>
          </p:cNvPicPr>
          <p:nvPr>
            <p:ph idx="1"/>
          </p:nvPr>
        </p:nvPicPr>
        <p:blipFill>
          <a:blip r:embed="rId3"/>
          <a:stretch>
            <a:fillRect/>
          </a:stretch>
        </p:blipFill>
        <p:spPr>
          <a:xfrm>
            <a:off x="591140" y="2603720"/>
            <a:ext cx="3409950" cy="2972559"/>
          </a:xfrm>
        </p:spPr>
      </p:pic>
      <p:pic>
        <p:nvPicPr>
          <p:cNvPr id="4" name="Picture 3">
            <a:extLst>
              <a:ext uri="{FF2B5EF4-FFF2-40B4-BE49-F238E27FC236}">
                <a16:creationId xmlns:a16="http://schemas.microsoft.com/office/drawing/2014/main" id="{830A8A94-F0D9-438E-98C9-EE1E0589619E}"/>
              </a:ext>
            </a:extLst>
          </p:cNvPr>
          <p:cNvPicPr>
            <a:picLocks noChangeAspect="1"/>
          </p:cNvPicPr>
          <p:nvPr/>
        </p:nvPicPr>
        <p:blipFill>
          <a:blip r:embed="rId4"/>
          <a:stretch>
            <a:fillRect/>
          </a:stretch>
        </p:blipFill>
        <p:spPr>
          <a:xfrm>
            <a:off x="6599109" y="5576279"/>
            <a:ext cx="2886075" cy="447675"/>
          </a:xfrm>
          <a:prstGeom prst="rect">
            <a:avLst/>
          </a:prstGeom>
        </p:spPr>
      </p:pic>
      <p:pic>
        <p:nvPicPr>
          <p:cNvPr id="3" name="Content Placeholder 5">
            <a:extLst>
              <a:ext uri="{FF2B5EF4-FFF2-40B4-BE49-F238E27FC236}">
                <a16:creationId xmlns:a16="http://schemas.microsoft.com/office/drawing/2014/main" id="{DC781F13-3481-3B70-3D07-E047A2FA9A53}"/>
              </a:ext>
            </a:extLst>
          </p:cNvPr>
          <p:cNvPicPr>
            <a:picLocks noChangeAspect="1"/>
          </p:cNvPicPr>
          <p:nvPr/>
        </p:nvPicPr>
        <p:blipFill>
          <a:blip r:embed="rId5"/>
          <a:stretch>
            <a:fillRect/>
          </a:stretch>
        </p:blipFill>
        <p:spPr>
          <a:xfrm>
            <a:off x="4592231" y="1327157"/>
            <a:ext cx="6831503" cy="4106169"/>
          </a:xfrm>
          <a:prstGeom prst="rect">
            <a:avLst/>
          </a:prstGeom>
        </p:spPr>
      </p:pic>
      <p:sp>
        <p:nvSpPr>
          <p:cNvPr id="28" name="Star: 5 Points 27">
            <a:extLst>
              <a:ext uri="{FF2B5EF4-FFF2-40B4-BE49-F238E27FC236}">
                <a16:creationId xmlns:a16="http://schemas.microsoft.com/office/drawing/2014/main" id="{5143CBCB-067E-471A-AFB9-14C845B0954B}"/>
              </a:ext>
            </a:extLst>
          </p:cNvPr>
          <p:cNvSpPr/>
          <p:nvPr/>
        </p:nvSpPr>
        <p:spPr>
          <a:xfrm>
            <a:off x="6629050" y="4523210"/>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Star: 5 Points 28">
            <a:extLst>
              <a:ext uri="{FF2B5EF4-FFF2-40B4-BE49-F238E27FC236}">
                <a16:creationId xmlns:a16="http://schemas.microsoft.com/office/drawing/2014/main" id="{E638B21A-67A5-4438-B19B-E24B913F2258}"/>
              </a:ext>
            </a:extLst>
          </p:cNvPr>
          <p:cNvSpPr/>
          <p:nvPr/>
        </p:nvSpPr>
        <p:spPr>
          <a:xfrm>
            <a:off x="6978941" y="4475428"/>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tar: 5 Points 29">
            <a:extLst>
              <a:ext uri="{FF2B5EF4-FFF2-40B4-BE49-F238E27FC236}">
                <a16:creationId xmlns:a16="http://schemas.microsoft.com/office/drawing/2014/main" id="{EF96EB56-EC34-4616-BB7D-113966063EBE}"/>
              </a:ext>
            </a:extLst>
          </p:cNvPr>
          <p:cNvSpPr/>
          <p:nvPr/>
        </p:nvSpPr>
        <p:spPr>
          <a:xfrm>
            <a:off x="7147710" y="4636881"/>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tar: 5 Points 30">
            <a:extLst>
              <a:ext uri="{FF2B5EF4-FFF2-40B4-BE49-F238E27FC236}">
                <a16:creationId xmlns:a16="http://schemas.microsoft.com/office/drawing/2014/main" id="{F2E30863-F51B-4AF9-A792-C538A53E1910}"/>
              </a:ext>
            </a:extLst>
          </p:cNvPr>
          <p:cNvSpPr/>
          <p:nvPr/>
        </p:nvSpPr>
        <p:spPr>
          <a:xfrm>
            <a:off x="8474394" y="4475428"/>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Star: 5 Points 31">
            <a:extLst>
              <a:ext uri="{FF2B5EF4-FFF2-40B4-BE49-F238E27FC236}">
                <a16:creationId xmlns:a16="http://schemas.microsoft.com/office/drawing/2014/main" id="{015DF309-7F35-4CD3-B5A1-3F7E856FFAF3}"/>
              </a:ext>
            </a:extLst>
          </p:cNvPr>
          <p:cNvSpPr/>
          <p:nvPr/>
        </p:nvSpPr>
        <p:spPr>
          <a:xfrm>
            <a:off x="9174177" y="4379863"/>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Star: 5 Points 32">
            <a:extLst>
              <a:ext uri="{FF2B5EF4-FFF2-40B4-BE49-F238E27FC236}">
                <a16:creationId xmlns:a16="http://schemas.microsoft.com/office/drawing/2014/main" id="{8CB5046A-F4C7-4CB3-A5A1-71A8A57E11D6}"/>
              </a:ext>
            </a:extLst>
          </p:cNvPr>
          <p:cNvSpPr/>
          <p:nvPr/>
        </p:nvSpPr>
        <p:spPr>
          <a:xfrm>
            <a:off x="9282819" y="4541316"/>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286475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E23F85C-4BB7-4E19-9107-4C2D3A5130F6}"/>
              </a:ext>
            </a:extLst>
          </p:cNvPr>
          <p:cNvSpPr>
            <a:spLocks noGrp="1"/>
          </p:cNvSpPr>
          <p:nvPr>
            <p:ph type="title"/>
          </p:nvPr>
        </p:nvSpPr>
        <p:spPr>
          <a:xfrm>
            <a:off x="609906" y="702155"/>
            <a:ext cx="3568661" cy="1269713"/>
          </a:xfrm>
        </p:spPr>
        <p:txBody>
          <a:bodyPr>
            <a:normAutofit/>
          </a:bodyPr>
          <a:lstStyle/>
          <a:p>
            <a:r>
              <a:rPr lang="en-US" dirty="0"/>
              <a:t>Provisional Results</a:t>
            </a:r>
          </a:p>
        </p:txBody>
      </p:sp>
      <p:sp>
        <p:nvSpPr>
          <p:cNvPr id="24" name="Rectangle 18">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2" name="Content Placeholder 11">
            <a:extLst>
              <a:ext uri="{FF2B5EF4-FFF2-40B4-BE49-F238E27FC236}">
                <a16:creationId xmlns:a16="http://schemas.microsoft.com/office/drawing/2014/main" id="{0305F910-534F-4F69-977D-57323EA9DBAB}"/>
              </a:ext>
            </a:extLst>
          </p:cNvPr>
          <p:cNvPicPr>
            <a:picLocks noGrp="1" noChangeAspect="1"/>
          </p:cNvPicPr>
          <p:nvPr>
            <p:ph idx="1"/>
          </p:nvPr>
        </p:nvPicPr>
        <p:blipFill>
          <a:blip r:embed="rId3"/>
          <a:stretch>
            <a:fillRect/>
          </a:stretch>
        </p:blipFill>
        <p:spPr>
          <a:xfrm>
            <a:off x="1422400" y="2601119"/>
            <a:ext cx="1943100" cy="3114675"/>
          </a:xfrm>
        </p:spPr>
      </p:pic>
      <p:pic>
        <p:nvPicPr>
          <p:cNvPr id="7" name="Picture 6">
            <a:extLst>
              <a:ext uri="{FF2B5EF4-FFF2-40B4-BE49-F238E27FC236}">
                <a16:creationId xmlns:a16="http://schemas.microsoft.com/office/drawing/2014/main" id="{57427D5D-4781-4B82-B5E6-01EF0F2DCC00}"/>
              </a:ext>
            </a:extLst>
          </p:cNvPr>
          <p:cNvPicPr>
            <a:picLocks noChangeAspect="1"/>
          </p:cNvPicPr>
          <p:nvPr/>
        </p:nvPicPr>
        <p:blipFill>
          <a:blip r:embed="rId4"/>
          <a:stretch>
            <a:fillRect/>
          </a:stretch>
        </p:blipFill>
        <p:spPr>
          <a:xfrm>
            <a:off x="6578893" y="5915381"/>
            <a:ext cx="2886075" cy="447675"/>
          </a:xfrm>
          <a:prstGeom prst="rect">
            <a:avLst/>
          </a:prstGeom>
        </p:spPr>
      </p:pic>
      <p:pic>
        <p:nvPicPr>
          <p:cNvPr id="4" name="Picture 3">
            <a:extLst>
              <a:ext uri="{FF2B5EF4-FFF2-40B4-BE49-F238E27FC236}">
                <a16:creationId xmlns:a16="http://schemas.microsoft.com/office/drawing/2014/main" id="{8072A8A1-5BC7-40F9-7D6D-30F774BF8927}"/>
              </a:ext>
            </a:extLst>
          </p:cNvPr>
          <p:cNvPicPr>
            <a:picLocks noChangeAspect="1"/>
          </p:cNvPicPr>
          <p:nvPr/>
        </p:nvPicPr>
        <p:blipFill>
          <a:blip r:embed="rId5"/>
          <a:stretch>
            <a:fillRect/>
          </a:stretch>
        </p:blipFill>
        <p:spPr>
          <a:xfrm>
            <a:off x="5491870" y="702155"/>
            <a:ext cx="5060119" cy="5273497"/>
          </a:xfrm>
          <a:prstGeom prst="rect">
            <a:avLst/>
          </a:prstGeom>
        </p:spPr>
      </p:pic>
      <p:sp>
        <p:nvSpPr>
          <p:cNvPr id="8" name="Star: 5 Points 7">
            <a:extLst>
              <a:ext uri="{FF2B5EF4-FFF2-40B4-BE49-F238E27FC236}">
                <a16:creationId xmlns:a16="http://schemas.microsoft.com/office/drawing/2014/main" id="{0327F296-8F6B-45AA-8963-E3E6C7988F2E}"/>
              </a:ext>
            </a:extLst>
          </p:cNvPr>
          <p:cNvSpPr/>
          <p:nvPr/>
        </p:nvSpPr>
        <p:spPr>
          <a:xfrm>
            <a:off x="6972966" y="5123491"/>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tar: 5 Points 8">
            <a:extLst>
              <a:ext uri="{FF2B5EF4-FFF2-40B4-BE49-F238E27FC236}">
                <a16:creationId xmlns:a16="http://schemas.microsoft.com/office/drawing/2014/main" id="{67E358E7-88AA-4099-BF6F-D41327B54BCF}"/>
              </a:ext>
            </a:extLst>
          </p:cNvPr>
          <p:cNvSpPr/>
          <p:nvPr/>
        </p:nvSpPr>
        <p:spPr>
          <a:xfrm>
            <a:off x="7236756" y="5075708"/>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tar: 5 Points 10">
            <a:extLst>
              <a:ext uri="{FF2B5EF4-FFF2-40B4-BE49-F238E27FC236}">
                <a16:creationId xmlns:a16="http://schemas.microsoft.com/office/drawing/2014/main" id="{1AAC832B-9FFA-442A-AA88-4EEFDA73C598}"/>
              </a:ext>
            </a:extLst>
          </p:cNvPr>
          <p:cNvSpPr/>
          <p:nvPr/>
        </p:nvSpPr>
        <p:spPr>
          <a:xfrm>
            <a:off x="7345398" y="5180591"/>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tar: 5 Points 12">
            <a:extLst>
              <a:ext uri="{FF2B5EF4-FFF2-40B4-BE49-F238E27FC236}">
                <a16:creationId xmlns:a16="http://schemas.microsoft.com/office/drawing/2014/main" id="{C5C5A2F7-00F0-43C6-8D02-7037BF464404}"/>
              </a:ext>
            </a:extLst>
          </p:cNvPr>
          <p:cNvSpPr/>
          <p:nvPr/>
        </p:nvSpPr>
        <p:spPr>
          <a:xfrm>
            <a:off x="8344682" y="5085026"/>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tar: 5 Points 13">
            <a:extLst>
              <a:ext uri="{FF2B5EF4-FFF2-40B4-BE49-F238E27FC236}">
                <a16:creationId xmlns:a16="http://schemas.microsoft.com/office/drawing/2014/main" id="{C21646AD-5715-425B-B8E7-1DDFB510AD8C}"/>
              </a:ext>
            </a:extLst>
          </p:cNvPr>
          <p:cNvSpPr/>
          <p:nvPr/>
        </p:nvSpPr>
        <p:spPr>
          <a:xfrm>
            <a:off x="8875271" y="5027926"/>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tar: 5 Points 14">
            <a:extLst>
              <a:ext uri="{FF2B5EF4-FFF2-40B4-BE49-F238E27FC236}">
                <a16:creationId xmlns:a16="http://schemas.microsoft.com/office/drawing/2014/main" id="{4050BFEC-A118-4386-92F2-B48CEECF68CF}"/>
              </a:ext>
            </a:extLst>
          </p:cNvPr>
          <p:cNvSpPr/>
          <p:nvPr/>
        </p:nvSpPr>
        <p:spPr>
          <a:xfrm>
            <a:off x="8983913" y="5139688"/>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785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BC1AC94-BC5C-407E-A40A-2141146C6E73}"/>
              </a:ext>
            </a:extLst>
          </p:cNvPr>
          <p:cNvSpPr>
            <a:spLocks noGrp="1"/>
          </p:cNvSpPr>
          <p:nvPr>
            <p:ph type="title"/>
          </p:nvPr>
        </p:nvSpPr>
        <p:spPr>
          <a:xfrm>
            <a:off x="638620" y="171351"/>
            <a:ext cx="3568661" cy="1269713"/>
          </a:xfrm>
        </p:spPr>
        <p:txBody>
          <a:bodyPr>
            <a:normAutofit/>
          </a:bodyPr>
          <a:lstStyle/>
          <a:p>
            <a:r>
              <a:rPr lang="en-US" dirty="0"/>
              <a:t>Provisional results</a:t>
            </a:r>
          </a:p>
        </p:txBody>
      </p:sp>
      <p:sp>
        <p:nvSpPr>
          <p:cNvPr id="13" name="Rectangle 12">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8" name="Content Placeholder 7">
            <a:extLst>
              <a:ext uri="{FF2B5EF4-FFF2-40B4-BE49-F238E27FC236}">
                <a16:creationId xmlns:a16="http://schemas.microsoft.com/office/drawing/2014/main" id="{8D50C98D-3C2B-480B-AA2E-5C2E208C2656}"/>
              </a:ext>
            </a:extLst>
          </p:cNvPr>
          <p:cNvPicPr>
            <a:picLocks noGrp="1" noChangeAspect="1"/>
          </p:cNvPicPr>
          <p:nvPr>
            <p:ph idx="1"/>
          </p:nvPr>
        </p:nvPicPr>
        <p:blipFill>
          <a:blip r:embed="rId3"/>
          <a:stretch>
            <a:fillRect/>
          </a:stretch>
        </p:blipFill>
        <p:spPr>
          <a:xfrm>
            <a:off x="1156288" y="1652247"/>
            <a:ext cx="2533324" cy="1899993"/>
          </a:xfrm>
          <a:ln>
            <a:solidFill>
              <a:schemeClr val="tx1"/>
            </a:solidFill>
          </a:ln>
        </p:spPr>
      </p:pic>
      <p:pic>
        <p:nvPicPr>
          <p:cNvPr id="7" name="Picture 6">
            <a:extLst>
              <a:ext uri="{FF2B5EF4-FFF2-40B4-BE49-F238E27FC236}">
                <a16:creationId xmlns:a16="http://schemas.microsoft.com/office/drawing/2014/main" id="{1D400955-C262-43D5-9AE0-6C160C081E33}"/>
              </a:ext>
            </a:extLst>
          </p:cNvPr>
          <p:cNvPicPr>
            <a:picLocks noChangeAspect="1"/>
          </p:cNvPicPr>
          <p:nvPr/>
        </p:nvPicPr>
        <p:blipFill>
          <a:blip r:embed="rId4"/>
          <a:stretch>
            <a:fillRect/>
          </a:stretch>
        </p:blipFill>
        <p:spPr>
          <a:xfrm>
            <a:off x="6599109" y="5576279"/>
            <a:ext cx="2886075" cy="447675"/>
          </a:xfrm>
          <a:prstGeom prst="rect">
            <a:avLst/>
          </a:prstGeom>
        </p:spPr>
      </p:pic>
      <p:pic>
        <p:nvPicPr>
          <p:cNvPr id="3" name="Picture 2">
            <a:extLst>
              <a:ext uri="{FF2B5EF4-FFF2-40B4-BE49-F238E27FC236}">
                <a16:creationId xmlns:a16="http://schemas.microsoft.com/office/drawing/2014/main" id="{5E0A58C3-20F9-38FF-1EFA-723C267A9597}"/>
              </a:ext>
            </a:extLst>
          </p:cNvPr>
          <p:cNvPicPr>
            <a:picLocks noChangeAspect="1"/>
          </p:cNvPicPr>
          <p:nvPr/>
        </p:nvPicPr>
        <p:blipFill>
          <a:blip r:embed="rId5"/>
          <a:stretch>
            <a:fillRect/>
          </a:stretch>
        </p:blipFill>
        <p:spPr>
          <a:xfrm>
            <a:off x="4691690" y="1028700"/>
            <a:ext cx="6643489" cy="4389257"/>
          </a:xfrm>
          <a:prstGeom prst="rect">
            <a:avLst/>
          </a:prstGeom>
        </p:spPr>
      </p:pic>
      <p:sp>
        <p:nvSpPr>
          <p:cNvPr id="15" name="Star: 5 Points 14">
            <a:extLst>
              <a:ext uri="{FF2B5EF4-FFF2-40B4-BE49-F238E27FC236}">
                <a16:creationId xmlns:a16="http://schemas.microsoft.com/office/drawing/2014/main" id="{3E15EF04-ECF5-422E-AEC3-EF904F9525EE}"/>
              </a:ext>
            </a:extLst>
          </p:cNvPr>
          <p:cNvSpPr/>
          <p:nvPr/>
        </p:nvSpPr>
        <p:spPr>
          <a:xfrm>
            <a:off x="9265002" y="4446543"/>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tar: 5 Points 15">
            <a:extLst>
              <a:ext uri="{FF2B5EF4-FFF2-40B4-BE49-F238E27FC236}">
                <a16:creationId xmlns:a16="http://schemas.microsoft.com/office/drawing/2014/main" id="{67F78757-8571-4D82-B110-19C2A82E99A9}"/>
              </a:ext>
            </a:extLst>
          </p:cNvPr>
          <p:cNvSpPr/>
          <p:nvPr/>
        </p:nvSpPr>
        <p:spPr>
          <a:xfrm>
            <a:off x="9156360" y="4292080"/>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tar: 5 Points 13">
            <a:extLst>
              <a:ext uri="{FF2B5EF4-FFF2-40B4-BE49-F238E27FC236}">
                <a16:creationId xmlns:a16="http://schemas.microsoft.com/office/drawing/2014/main" id="{E7A62D04-AB4D-4307-BE62-BAC08D0809EA}"/>
              </a:ext>
            </a:extLst>
          </p:cNvPr>
          <p:cNvSpPr/>
          <p:nvPr/>
        </p:nvSpPr>
        <p:spPr>
          <a:xfrm>
            <a:off x="8462570" y="4398760"/>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tar: 5 Points 8">
            <a:extLst>
              <a:ext uri="{FF2B5EF4-FFF2-40B4-BE49-F238E27FC236}">
                <a16:creationId xmlns:a16="http://schemas.microsoft.com/office/drawing/2014/main" id="{DB6FFCD0-0B4C-4A86-AF91-99AE12861711}"/>
              </a:ext>
            </a:extLst>
          </p:cNvPr>
          <p:cNvSpPr/>
          <p:nvPr/>
        </p:nvSpPr>
        <p:spPr>
          <a:xfrm>
            <a:off x="7137416" y="4494323"/>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tar: 5 Points 9">
            <a:extLst>
              <a:ext uri="{FF2B5EF4-FFF2-40B4-BE49-F238E27FC236}">
                <a16:creationId xmlns:a16="http://schemas.microsoft.com/office/drawing/2014/main" id="{5516F4F0-9005-4317-BEDD-93053F544D04}"/>
              </a:ext>
            </a:extLst>
          </p:cNvPr>
          <p:cNvSpPr/>
          <p:nvPr/>
        </p:nvSpPr>
        <p:spPr>
          <a:xfrm>
            <a:off x="6969316" y="4387645"/>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tar: 5 Points 11">
            <a:extLst>
              <a:ext uri="{FF2B5EF4-FFF2-40B4-BE49-F238E27FC236}">
                <a16:creationId xmlns:a16="http://schemas.microsoft.com/office/drawing/2014/main" id="{80BF8808-F5B2-41FF-85DF-435ABD0C0D9A}"/>
              </a:ext>
            </a:extLst>
          </p:cNvPr>
          <p:cNvSpPr/>
          <p:nvPr/>
        </p:nvSpPr>
        <p:spPr>
          <a:xfrm>
            <a:off x="6677131" y="4435427"/>
            <a:ext cx="108642" cy="955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3B289D1-9F68-D88A-ACDF-921616E9D2EF}"/>
              </a:ext>
            </a:extLst>
          </p:cNvPr>
          <p:cNvPicPr>
            <a:picLocks noChangeAspect="1"/>
          </p:cNvPicPr>
          <p:nvPr/>
        </p:nvPicPr>
        <p:blipFill>
          <a:blip r:embed="rId6"/>
          <a:stretch>
            <a:fillRect/>
          </a:stretch>
        </p:blipFill>
        <p:spPr>
          <a:xfrm>
            <a:off x="1213788" y="3895180"/>
            <a:ext cx="2360896" cy="2627812"/>
          </a:xfrm>
          <a:prstGeom prst="rect">
            <a:avLst/>
          </a:prstGeom>
          <a:ln>
            <a:solidFill>
              <a:schemeClr val="tx1"/>
            </a:solidFill>
          </a:ln>
        </p:spPr>
      </p:pic>
    </p:spTree>
    <p:extLst>
      <p:ext uri="{BB962C8B-B14F-4D97-AF65-F5344CB8AC3E}">
        <p14:creationId xmlns:p14="http://schemas.microsoft.com/office/powerpoint/2010/main" val="2658616697"/>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2.xml><?xml version="1.0" encoding="utf-8"?>
<ds:datastoreItem xmlns:ds="http://schemas.openxmlformats.org/officeDocument/2006/customXml" ds:itemID="{FBD2D995-20F0-4C14-BF62-1248AB4B484D}">
  <ds:schemaRefs>
    <ds:schemaRef ds:uri="http://purl.org/dc/elements/1.1/"/>
    <ds:schemaRef ds:uri="http://schemas.microsoft.com/office/2006/documentManagement/types"/>
    <ds:schemaRef ds:uri="http://schemas.microsoft.com/office/2006/metadata/properties"/>
    <ds:schemaRef ds:uri="http://purl.org/dc/terms/"/>
    <ds:schemaRef ds:uri="http://www.w3.org/XML/1998/namespace"/>
    <ds:schemaRef ds:uri="http://purl.org/dc/dcmitype/"/>
    <ds:schemaRef ds:uri="71af3243-3dd4-4a8d-8c0d-dd76da1f02a5"/>
    <ds:schemaRef ds:uri="http://schemas.microsoft.com/office/infopath/2007/PartnerControls"/>
    <ds:schemaRef ds:uri="http://schemas.openxmlformats.org/package/2006/metadata/core-properties"/>
    <ds:schemaRef ds:uri="16c05727-aa75-4e4a-9b5f-8a80a1165891"/>
  </ds:schemaRefs>
</ds:datastoreItem>
</file>

<file path=customXml/itemProps3.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{E76E0512-5A07-40AD-914A-E425A2EE91D3}tf67061901_win32</Template>
  <TotalTime>2336</TotalTime>
  <Words>1932</Words>
  <Application>Microsoft Office PowerPoint</Application>
  <PresentationFormat>Widescreen</PresentationFormat>
  <Paragraphs>134</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Franklin Gothic Book</vt:lpstr>
      <vt:lpstr>Franklin Gothic Demi</vt:lpstr>
      <vt:lpstr>Wingdings 2</vt:lpstr>
      <vt:lpstr>DividendVTI</vt:lpstr>
      <vt:lpstr>AK DEC Marine Water Quality Monitoring and EVOS Lingering Oil</vt:lpstr>
      <vt:lpstr>Overview</vt:lpstr>
      <vt:lpstr>WHY WE MONITOR</vt:lpstr>
      <vt:lpstr>Where</vt:lpstr>
      <vt:lpstr>PowerPoint Presentation</vt:lpstr>
      <vt:lpstr>Provisional Results</vt:lpstr>
      <vt:lpstr>Provisional results</vt:lpstr>
      <vt:lpstr>Provisional Results</vt:lpstr>
      <vt:lpstr>Provisional results</vt:lpstr>
      <vt:lpstr>PowerPoint Presentation</vt:lpstr>
      <vt:lpstr>PowerPoint Presentation</vt:lpstr>
      <vt:lpstr>PowerPoint Presentation</vt:lpstr>
      <vt:lpstr>summary</vt:lpstr>
      <vt:lpstr>Assessment of EVOS impacted beaches – lingering oil</vt:lpstr>
      <vt:lpstr>Alaska Clean Harbors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Shipping Lanes ambient water quality monitroing</dc:title>
  <dc:creator>Fidel, Maryann (DEC)</dc:creator>
  <cp:lastModifiedBy>Fidel, Maryann (DEC)</cp:lastModifiedBy>
  <cp:revision>28</cp:revision>
  <cp:lastPrinted>2022-09-28T21:10:17Z</cp:lastPrinted>
  <dcterms:created xsi:type="dcterms:W3CDTF">2022-08-29T21:55:35Z</dcterms:created>
  <dcterms:modified xsi:type="dcterms:W3CDTF">2023-07-18T22:43:30Z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